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5" r:id="rId3"/>
    <p:sldId id="262" r:id="rId4"/>
    <p:sldId id="277" r:id="rId5"/>
    <p:sldId id="280" r:id="rId6"/>
    <p:sldId id="281" r:id="rId7"/>
    <p:sldId id="263" r:id="rId8"/>
    <p:sldId id="276" r:id="rId9"/>
    <p:sldId id="278" r:id="rId10"/>
    <p:sldId id="282" r:id="rId11"/>
    <p:sldId id="265" r:id="rId12"/>
    <p:sldId id="274" r:id="rId13"/>
    <p:sldId id="267" r:id="rId14"/>
    <p:sldId id="266"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BA84D-568B-44CD-A8FD-CBB4662AFB3F}" v="263" dt="2021-02-02T16:51:49.772"/>
    <p1510:client id="{A09A3CBB-6453-4EB1-A2CE-4F14B6D88A25}" v="21" dt="2021-02-02T21:23:10.172"/>
    <p1510:client id="{B061780C-7BD9-408C-944E-23EEFC8E93AF}" v="2161" dt="2021-02-01T18:03:25.802"/>
    <p1510:client id="{B28F17F4-FBD5-46AC-9E4A-E8840D525BC7}" v="831" dt="2021-02-02T15:29:49.924"/>
    <p1510:client id="{B481F014-493D-4DBA-AF8A-15EC77305BA3}" v="211" dt="2021-02-03T18:56:54.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E712-B4C5-49E8-B550-9AFD82EA16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73794B-36A9-4060-8697-DAE5A6C0D4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B79C67-E0CA-483E-BBBC-116BA00B5A7A}"/>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5" name="Footer Placeholder 4">
            <a:extLst>
              <a:ext uri="{FF2B5EF4-FFF2-40B4-BE49-F238E27FC236}">
                <a16:creationId xmlns:a16="http://schemas.microsoft.com/office/drawing/2014/main" id="{E830AB04-2357-4C32-BD36-E766DE23A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01A7C-73CE-4768-81B5-EB82D0A77F12}"/>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111899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1962-00B3-4D44-84A1-0258D581DB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6500B7-671C-477B-BE8B-773CE21F4F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ED5C7-5A11-4C50-8054-461E63275CF1}"/>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5" name="Footer Placeholder 4">
            <a:extLst>
              <a:ext uri="{FF2B5EF4-FFF2-40B4-BE49-F238E27FC236}">
                <a16:creationId xmlns:a16="http://schemas.microsoft.com/office/drawing/2014/main" id="{6A02CA3E-C1F3-46C5-9E76-B306B8759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866E0-B9BC-4DA3-A876-235DB9D1E32A}"/>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219747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425F5-70A4-4B3F-975F-6F66E90B7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481808-B448-4EDE-A9FF-83DA8E271D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22554-7F4A-4447-97B6-CCE37D00BBC0}"/>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5" name="Footer Placeholder 4">
            <a:extLst>
              <a:ext uri="{FF2B5EF4-FFF2-40B4-BE49-F238E27FC236}">
                <a16:creationId xmlns:a16="http://schemas.microsoft.com/office/drawing/2014/main" id="{CE7DC1C2-8E87-46C8-A357-626742228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0DCB5-0E03-4E20-8B64-663389552D4F}"/>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369649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70D4-6379-4C3C-8DB8-21451E766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D9523-E445-4506-9F10-D569DDDF2E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47BBB-495A-4693-BE55-93B1DBE4E446}"/>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5" name="Footer Placeholder 4">
            <a:extLst>
              <a:ext uri="{FF2B5EF4-FFF2-40B4-BE49-F238E27FC236}">
                <a16:creationId xmlns:a16="http://schemas.microsoft.com/office/drawing/2014/main" id="{55E94237-5138-441B-B2AD-9D51A875F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B1A5A-912B-42A3-808E-88D8C003E9B4}"/>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49419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50CA-BF37-4654-BBA7-7812F9D35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FAF926-F2B3-44C2-B0C2-20CEB2AB8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955B6-E858-4898-BBBB-7F4B321B25E3}"/>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5" name="Footer Placeholder 4">
            <a:extLst>
              <a:ext uri="{FF2B5EF4-FFF2-40B4-BE49-F238E27FC236}">
                <a16:creationId xmlns:a16="http://schemas.microsoft.com/office/drawing/2014/main" id="{E50FF3CA-258A-4570-AD6B-B59DAAE90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9E87F-1CE1-4219-8D0E-CA45366F373A}"/>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154666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F4E1-AACB-4BA3-9339-F0823F5718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2B76-79DF-4A54-BB81-5780D56557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BD937-D42D-4DC1-BDD6-3D12BD869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A6CE53-8744-4FA6-AB69-83E97B4B92E2}"/>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6" name="Footer Placeholder 5">
            <a:extLst>
              <a:ext uri="{FF2B5EF4-FFF2-40B4-BE49-F238E27FC236}">
                <a16:creationId xmlns:a16="http://schemas.microsoft.com/office/drawing/2014/main" id="{2ED34156-EDDE-4E59-A8E0-DAF4A13BE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0F82F-5FEE-4EEB-BDD9-421DF9F89D37}"/>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276626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93FF-0D5E-46E0-9485-B3B7FE6D2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19F48D-3C28-4C38-B459-86398ABAED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8C70AD-14C7-4610-B0E5-37F339F42B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CCA3B-9E1D-4265-96D6-0987B1D56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73DD16-06A4-451C-81D5-4D5762C850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BB4DDC-B172-4AA6-9AC0-44DAFF330ED7}"/>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8" name="Footer Placeholder 7">
            <a:extLst>
              <a:ext uri="{FF2B5EF4-FFF2-40B4-BE49-F238E27FC236}">
                <a16:creationId xmlns:a16="http://schemas.microsoft.com/office/drawing/2014/main" id="{240C7D32-E512-437E-A7CA-BD1261032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DCF000-B184-4E4A-9D28-013DCFB0BEDF}"/>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87824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AAFC-AAB0-4539-94C8-6A7409B6B2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C6BAF0-BE34-4BEB-80F8-615A4FCF7B0F}"/>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4" name="Footer Placeholder 3">
            <a:extLst>
              <a:ext uri="{FF2B5EF4-FFF2-40B4-BE49-F238E27FC236}">
                <a16:creationId xmlns:a16="http://schemas.microsoft.com/office/drawing/2014/main" id="{AB83C999-4577-49DF-BBA1-ADECCA637D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D2BD5B-4BB8-4DEC-B88D-91977D5A95CE}"/>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72883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7AF6C-4C00-48DC-AF36-19B26CE68371}"/>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3" name="Footer Placeholder 2">
            <a:extLst>
              <a:ext uri="{FF2B5EF4-FFF2-40B4-BE49-F238E27FC236}">
                <a16:creationId xmlns:a16="http://schemas.microsoft.com/office/drawing/2014/main" id="{29171B3E-9740-4362-AB1B-1A0160AA20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9164B-F1A0-4B5E-BA4B-FB2BC82FC7DF}"/>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256879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9E66-A579-4AA5-9D2A-51899F6769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4ADB8-2983-411E-99C7-6DF121D74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949750-AD52-47F6-B01D-1A79A8443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677D0-F143-42AF-B3B3-BBCDB91A1390}"/>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6" name="Footer Placeholder 5">
            <a:extLst>
              <a:ext uri="{FF2B5EF4-FFF2-40B4-BE49-F238E27FC236}">
                <a16:creationId xmlns:a16="http://schemas.microsoft.com/office/drawing/2014/main" id="{A3FBAA49-0A13-4AD7-ACDE-A03BECC32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7177E-F699-4BFB-ABA1-2E22A25C6666}"/>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30541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A2F2-E0E2-48CE-9D07-5609AB548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AC12D3-228A-4492-87C1-68D2E566B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272BB2-C870-435A-BC90-26F9FABAD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43E78-E92C-40B6-910B-B0E2D33787EF}"/>
              </a:ext>
            </a:extLst>
          </p:cNvPr>
          <p:cNvSpPr>
            <a:spLocks noGrp="1"/>
          </p:cNvSpPr>
          <p:nvPr>
            <p:ph type="dt" sz="half" idx="10"/>
          </p:nvPr>
        </p:nvSpPr>
        <p:spPr/>
        <p:txBody>
          <a:bodyPr/>
          <a:lstStyle/>
          <a:p>
            <a:fld id="{2C007710-04B7-4EF5-A7B0-D18F0E95A6F0}" type="datetimeFigureOut">
              <a:rPr lang="en-US" smtClean="0"/>
              <a:t>2/4/2021</a:t>
            </a:fld>
            <a:endParaRPr lang="en-US"/>
          </a:p>
        </p:txBody>
      </p:sp>
      <p:sp>
        <p:nvSpPr>
          <p:cNvPr id="6" name="Footer Placeholder 5">
            <a:extLst>
              <a:ext uri="{FF2B5EF4-FFF2-40B4-BE49-F238E27FC236}">
                <a16:creationId xmlns:a16="http://schemas.microsoft.com/office/drawing/2014/main" id="{ACB755EB-CD95-4AFC-9F7C-1CC2DF71A2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E0E2D5-E54F-4B4F-8D0C-EB3058442668}"/>
              </a:ext>
            </a:extLst>
          </p:cNvPr>
          <p:cNvSpPr>
            <a:spLocks noGrp="1"/>
          </p:cNvSpPr>
          <p:nvPr>
            <p:ph type="sldNum" sz="quarter" idx="12"/>
          </p:nvPr>
        </p:nvSpPr>
        <p:spPr/>
        <p:txBody>
          <a:bodyPr/>
          <a:lstStyle/>
          <a:p>
            <a:fld id="{03CC1B35-F7BC-4B6C-A545-4A76E380AE0F}" type="slidenum">
              <a:rPr lang="en-US" smtClean="0"/>
              <a:t>‹#›</a:t>
            </a:fld>
            <a:endParaRPr lang="en-US"/>
          </a:p>
        </p:txBody>
      </p:sp>
    </p:spTree>
    <p:extLst>
      <p:ext uri="{BB962C8B-B14F-4D97-AF65-F5344CB8AC3E}">
        <p14:creationId xmlns:p14="http://schemas.microsoft.com/office/powerpoint/2010/main" val="250139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F4930-FA39-411D-8834-8E8206AB2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DA45C-11E0-49FB-BE6E-79F45FBE5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72DF4-46B0-4FC4-94D0-82571940F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07710-04B7-4EF5-A7B0-D18F0E95A6F0}" type="datetimeFigureOut">
              <a:rPr lang="en-US" smtClean="0"/>
              <a:t>2/4/2021</a:t>
            </a:fld>
            <a:endParaRPr lang="en-US"/>
          </a:p>
        </p:txBody>
      </p:sp>
      <p:sp>
        <p:nvSpPr>
          <p:cNvPr id="5" name="Footer Placeholder 4">
            <a:extLst>
              <a:ext uri="{FF2B5EF4-FFF2-40B4-BE49-F238E27FC236}">
                <a16:creationId xmlns:a16="http://schemas.microsoft.com/office/drawing/2014/main" id="{17754F38-C91E-43CD-BC33-E275FC559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FE25BD-9DAC-49EB-BFE0-559E2CBE8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C1B35-F7BC-4B6C-A545-4A76E380AE0F}" type="slidenum">
              <a:rPr lang="en-US" smtClean="0"/>
              <a:t>‹#›</a:t>
            </a:fld>
            <a:endParaRPr lang="en-US"/>
          </a:p>
        </p:txBody>
      </p:sp>
    </p:spTree>
    <p:extLst>
      <p:ext uri="{BB962C8B-B14F-4D97-AF65-F5344CB8AC3E}">
        <p14:creationId xmlns:p14="http://schemas.microsoft.com/office/powerpoint/2010/main" val="1621207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eceipts@boxtops4education.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lkdaigle@verizon.net" TargetMode="External"/><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www.bayshorechristianschool.org/support-bcs/ptfw.cf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Cooper@bayshorechristianschool.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ayshorechristianschool.org/calendar.cf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forms.gle/Na81E1JUFKsGsXYj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BC0C31-69A7-4200-9AFE-927230E1E0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58240" y="4894262"/>
            <a:ext cx="10307952" cy="1325563"/>
          </a:xfrm>
        </p:spPr>
        <p:txBody>
          <a:bodyPr vert="horz" lIns="91440" tIns="45720" rIns="91440" bIns="45720" rtlCol="0" anchor="ctr">
            <a:normAutofit fontScale="90000"/>
          </a:bodyPr>
          <a:lstStyle/>
          <a:p>
            <a:pPr algn="l"/>
            <a:r>
              <a:rPr lang="en-US" sz="4400" dirty="0"/>
              <a:t>PTFW</a:t>
            </a:r>
            <a:br>
              <a:rPr lang="en-US" sz="4400" dirty="0"/>
            </a:br>
            <a:r>
              <a:rPr lang="en-US" sz="4400" dirty="0"/>
              <a:t>Parents, Teachers &amp; Faith Warriors</a:t>
            </a:r>
            <a:br>
              <a:rPr lang="en-US" sz="4400" dirty="0"/>
            </a:br>
            <a:r>
              <a:rPr lang="en-US" sz="4400">
                <a:cs typeface="Calibri Light"/>
              </a:rPr>
              <a:t>February </a:t>
            </a:r>
            <a:r>
              <a:rPr lang="en-US" sz="4400" smtClean="0">
                <a:cs typeface="Calibri Light"/>
              </a:rPr>
              <a:t>3, </a:t>
            </a:r>
            <a:r>
              <a:rPr lang="en-US" sz="4400" dirty="0">
                <a:cs typeface="Calibri Light"/>
              </a:rPr>
              <a:t>2021</a:t>
            </a:r>
            <a:br>
              <a:rPr lang="en-US" sz="4400" dirty="0">
                <a:cs typeface="Calibri Light"/>
              </a:rPr>
            </a:br>
            <a:r>
              <a:rPr lang="en-US" sz="4400" dirty="0">
                <a:cs typeface="Calibri Light"/>
              </a:rPr>
              <a:t>*PLEASE BE SURE YOUR FIRST AND LAST NAME ARE LISTED AS THE ZOOM PARTICIPANT NAME FOR ATTENDANCE </a:t>
            </a:r>
            <a:br>
              <a:rPr lang="en-US" sz="4400" dirty="0">
                <a:cs typeface="Calibri Light"/>
              </a:rPr>
            </a:br>
            <a:r>
              <a:rPr lang="en-US" sz="4400" dirty="0">
                <a:cs typeface="Calibri Light"/>
              </a:rPr>
              <a:t/>
            </a:r>
            <a:br>
              <a:rPr lang="en-US" sz="4400" dirty="0">
                <a:cs typeface="Calibri Light"/>
              </a:rPr>
            </a:br>
            <a:endParaRPr lang="en-US" sz="4400" dirty="0">
              <a:cs typeface="Calibri Light"/>
            </a:endParaRPr>
          </a:p>
        </p:txBody>
      </p:sp>
      <p:sp>
        <p:nvSpPr>
          <p:cNvPr id="3" name="Subtitle 2"/>
          <p:cNvSpPr>
            <a:spLocks noGrp="1"/>
          </p:cNvSpPr>
          <p:nvPr>
            <p:ph type="subTitle" idx="1"/>
          </p:nvPr>
        </p:nvSpPr>
        <p:spPr>
          <a:xfrm>
            <a:off x="1161288" y="1"/>
            <a:ext cx="5843846" cy="5113538"/>
          </a:xfrm>
        </p:spPr>
        <p:txBody>
          <a:bodyPr vert="horz" lIns="91440" tIns="45720" rIns="91440" bIns="45720" rtlCol="0" anchor="ctr">
            <a:normAutofit/>
          </a:bodyPr>
          <a:lstStyle/>
          <a:p>
            <a:pPr algn="l"/>
            <a:endParaRPr lang="en-US" sz="1700" b="1"/>
          </a:p>
          <a:p>
            <a:pPr algn="l"/>
            <a:endParaRPr lang="en-US" sz="1700" b="1"/>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p:txBody>
      </p:sp>
      <p:cxnSp>
        <p:nvCxnSpPr>
          <p:cNvPr id="11" name="Straight Connector 10">
            <a:extLst>
              <a:ext uri="{FF2B5EF4-FFF2-40B4-BE49-F238E27FC236}">
                <a16:creationId xmlns:a16="http://schemas.microsoft.com/office/drawing/2014/main" id="{45B5AFC7-2F07-4F7B-9151-E45D7548D8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 b="3"/>
          <a:stretch/>
        </p:blipFill>
        <p:spPr>
          <a:xfrm>
            <a:off x="8134348" y="1005839"/>
            <a:ext cx="3444236" cy="3444236"/>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Tree>
    <p:extLst>
      <p:ext uri="{BB962C8B-B14F-4D97-AF65-F5344CB8AC3E}">
        <p14:creationId xmlns:p14="http://schemas.microsoft.com/office/powerpoint/2010/main" val="193747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8340745"/>
          </a:xfrm>
          <a:prstGeom prst="rect">
            <a:avLst/>
          </a:prstGeom>
          <a:noFill/>
        </p:spPr>
        <p:txBody>
          <a:bodyPr wrap="square" lIns="91440" tIns="45720" rIns="91440" bIns="45720" rtlCol="0" anchor="t">
            <a:spAutoFit/>
          </a:bodyPr>
          <a:lstStyle/>
          <a:p>
            <a:pPr algn="ctr">
              <a:defRPr/>
            </a:pPr>
            <a:r>
              <a:rPr lang="en-US" sz="3600">
                <a:latin typeface="Calibri" panose="020F0502020204030204"/>
                <a:cs typeface="Calibri"/>
              </a:rPr>
              <a:t>Teacher Wish List</a:t>
            </a:r>
            <a:endParaRPr lang="en-US" sz="3600" b="0" i="0" u="none" strike="noStrike" kern="1200" cap="none" spc="0" normalizeH="0" baseline="0" noProof="0">
              <a:ln>
                <a:noFill/>
              </a:ln>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lang="en-US" sz="3200">
                <a:latin typeface="Calibri" panose="020F0502020204030204"/>
              </a:rPr>
              <a:t>Because of your amazing support this year, we are dedicating $2,000 to fulfilling teacher wish lists for their classrooms!  </a:t>
            </a:r>
            <a:r>
              <a:rPr lang="en-US" sz="3200">
                <a:latin typeface="Calibri" panose="020F0502020204030204"/>
                <a:cs typeface="Calibri" panose="020F0502020204030204"/>
              </a:rPr>
              <a:t>THANK YOU!</a:t>
            </a:r>
          </a:p>
          <a:p>
            <a:pPr marL="914400" marR="0" lvl="1" indent="-457200" algn="l" defTabSz="914400">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914400" lvl="1" indent="-457200">
              <a:buFont typeface="Arial" panose="020B0604020202020204" pitchFamily="34" charset="0"/>
              <a:buChar char="•"/>
              <a:defRPr/>
            </a:pPr>
            <a:r>
              <a:rPr lang="en-US" sz="3200">
                <a:latin typeface="Calibri" panose="020F0502020204030204"/>
                <a:cs typeface="Calibri" panose="020F0502020204030204"/>
              </a:rPr>
              <a:t>Mrs. Kemp needs someone to mount a projector and screen in the media center. Can anyone help or know someone who can?</a:t>
            </a:r>
            <a:endParaRPr lang="en-US" sz="3200" b="0" i="0" u="none" strike="noStrike" kern="1200" cap="none" spc="0" normalizeH="0" baseline="0" noProof="0">
              <a:ln>
                <a:noFill/>
              </a:ln>
              <a:effectLst/>
              <a:uLnTx/>
              <a:uFillTx/>
              <a:latin typeface="Calibri" panose="020F0502020204030204"/>
              <a:cs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US" sz="36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742950" indent="-742950">
              <a:buAutoNum type="arabicPeriod"/>
              <a:defRPr/>
            </a:pPr>
            <a:endParaRPr lang="en-US" sz="3600">
              <a:solidFill>
                <a:prstClr val="black"/>
              </a:solidFill>
              <a:latin typeface="Calibri" panose="020F0502020204030204"/>
              <a:cs typeface="Calibri" panose="020F0502020204030204"/>
            </a:endParaRPr>
          </a:p>
          <a:p>
            <a:pPr>
              <a:defRPr/>
            </a:pPr>
            <a:endParaRPr lang="en-US" sz="3600">
              <a:solidFill>
                <a:prstClr val="black"/>
              </a:solidFill>
              <a:latin typeface="Calibri" panose="020F0502020204030204"/>
              <a:cs typeface="Calibri" panose="020F0502020204030204"/>
            </a:endParaRPr>
          </a:p>
          <a:p>
            <a:pPr marL="742950" indent="-742950">
              <a:buFontTx/>
              <a:buAutoNum type="arabicPeriod"/>
              <a:defRPr/>
            </a:pPr>
            <a:endParaRPr lang="en-US" sz="3600">
              <a:solidFill>
                <a:prstClr val="black"/>
              </a:solidFill>
              <a:latin typeface="Calibri" panose="020F0502020204030204"/>
              <a:cs typeface="Calibri" panose="020F0502020204030204"/>
            </a:endParaRPr>
          </a:p>
          <a:p>
            <a:pPr marL="742950" indent="-742950">
              <a:buFontTx/>
              <a:buAutoNum type="arabicPeriod"/>
              <a:defRPr/>
            </a:pPr>
            <a:endParaRPr lang="en-US" sz="3600">
              <a:solidFill>
                <a:prstClr val="black"/>
              </a:solidFill>
              <a:latin typeface="Calibri" panose="020F0502020204030204"/>
              <a:cs typeface="Calibri" panose="020F0502020204030204"/>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300744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815607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Calibri" panose="020F0502020204030204"/>
                <a:ea typeface="+mn-ea"/>
                <a:cs typeface="+mn-cs"/>
              </a:rPr>
              <a:t>Box Tops</a:t>
            </a:r>
            <a:endParaRPr kumimoji="0" lang="en-US" sz="3200" b="0" i="0" u="none" strike="noStrike" kern="1200" cap="none" spc="0" normalizeH="0" baseline="0" noProof="0" dirty="0">
              <a:ln>
                <a:noFill/>
              </a:ln>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to submit?</a:t>
            </a:r>
          </a:p>
          <a:p>
            <a:pPr marL="1371600" lvl="2" indent="-457200">
              <a:buFont typeface="Arial" panose="020B0604020202020204" pitchFamily="34" charset="0"/>
              <a:buChar char="•"/>
              <a:defRPr/>
            </a:pPr>
            <a:r>
              <a:rPr lang="en-US" sz="2400" i="0" dirty="0">
                <a:solidFill>
                  <a:srgbClr val="202124"/>
                </a:solidFill>
                <a:effectLst/>
              </a:rPr>
              <a:t>Scan/Submit receipts</a:t>
            </a:r>
            <a:r>
              <a:rPr lang="en-US" sz="2400" dirty="0">
                <a:solidFill>
                  <a:srgbClr val="202124"/>
                </a:solidFill>
              </a:rPr>
              <a:t> </a:t>
            </a:r>
          </a:p>
          <a:p>
            <a:pPr marL="1371600" lvl="2" indent="-457200">
              <a:buFont typeface="Arial" panose="020B0604020202020204" pitchFamily="34" charset="0"/>
              <a:buChar char="•"/>
              <a:defRPr/>
            </a:pPr>
            <a:r>
              <a:rPr lang="en-US" sz="2400" i="0" dirty="0">
                <a:solidFill>
                  <a:srgbClr val="202124"/>
                </a:solidFill>
                <a:effectLst/>
              </a:rPr>
              <a:t>All you need is your phone- Download the Box Tops app, shop as you normally would, then simply scan your store receipts to find participating products. The app will automatically credit your school's Box Tops earnings online</a:t>
            </a:r>
            <a:endParaRPr lang="en-US" sz="2400" i="0" dirty="0">
              <a:solidFill>
                <a:srgbClr val="202124"/>
              </a:solidFill>
              <a:effectLst/>
              <a:cs typeface="Calibri"/>
            </a:endParaRPr>
          </a:p>
          <a:p>
            <a:pPr marL="2286000" lvl="4" indent="-457200">
              <a:buFont typeface="Arial" panose="020B0604020202020204" pitchFamily="34" charset="0"/>
              <a:buChar char="•"/>
              <a:defRPr/>
            </a:pPr>
            <a:r>
              <a:rPr lang="en-US" sz="2400" dirty="0">
                <a:solidFill>
                  <a:srgbClr val="202124"/>
                </a:solidFill>
                <a:cs typeface="Calibri" panose="020F0502020204030204"/>
              </a:rPr>
              <a:t>Use referral code UO28ZQS when you sign up for 25 bonus box tops when you scan your first receipt now through 2/17/21</a:t>
            </a:r>
          </a:p>
          <a:p>
            <a:pPr marL="1828800" lvl="3" indent="-457200">
              <a:buFont typeface="Arial" panose="020B0604020202020204" pitchFamily="34" charset="0"/>
              <a:buChar char="•"/>
              <a:defRPr/>
            </a:pPr>
            <a:r>
              <a:rPr lang="en-US" sz="2400" dirty="0">
                <a:solidFill>
                  <a:srgbClr val="202124"/>
                </a:solidFill>
              </a:rPr>
              <a:t>You can also forward any email receipts from online grocery purchases to </a:t>
            </a:r>
            <a:r>
              <a:rPr lang="en-US" sz="2400" dirty="0">
                <a:solidFill>
                  <a:srgbClr val="202124"/>
                </a:solidFill>
                <a:hlinkClick r:id="rId2"/>
              </a:rPr>
              <a:t>receipts@boxtops4education.com</a:t>
            </a:r>
            <a:r>
              <a:rPr lang="en-US" sz="2400" dirty="0">
                <a:solidFill>
                  <a:srgbClr val="202124"/>
                </a:solidFill>
              </a:rPr>
              <a:t> </a:t>
            </a:r>
            <a:endParaRPr lang="en-US" sz="2400" dirty="0">
              <a:solidFill>
                <a:srgbClr val="202124"/>
              </a:solidFill>
              <a:cs typeface="Calibri"/>
            </a:endParaRPr>
          </a:p>
          <a:p>
            <a:pPr marL="1371600" lvl="2" indent="-457200">
              <a:buFont typeface="Arial" panose="020B0604020202020204" pitchFamily="34" charset="0"/>
              <a:buChar char="•"/>
              <a:defRPr/>
            </a:pPr>
            <a:r>
              <a:rPr kumimoji="0" lang="en-US" sz="2400" u="none" strike="noStrike" kern="1200" cap="none" spc="0" normalizeH="0" baseline="0" noProof="0" dirty="0">
                <a:ln>
                  <a:noFill/>
                </a:ln>
                <a:solidFill>
                  <a:srgbClr val="202124"/>
                </a:solidFill>
                <a:uLnTx/>
                <a:uFillTx/>
                <a:ea typeface="+mn-ea"/>
                <a:cs typeface="+mn-cs"/>
              </a:rPr>
              <a:t>You can still send them into school </a:t>
            </a:r>
            <a:r>
              <a:rPr kumimoji="0" lang="en-US" sz="2400" u="none" strike="noStrike" kern="1200" cap="none" spc="0" normalizeH="0" baseline="0" noProof="0" dirty="0" err="1">
                <a:ln>
                  <a:noFill/>
                </a:ln>
                <a:solidFill>
                  <a:srgbClr val="202124"/>
                </a:solidFill>
                <a:uLnTx/>
                <a:uFillTx/>
                <a:ea typeface="+mn-ea"/>
                <a:cs typeface="+mn-cs"/>
              </a:rPr>
              <a:t>attn:</a:t>
            </a:r>
            <a:r>
              <a:rPr kumimoji="0" lang="en-US" sz="2400" u="none" strike="noStrike" kern="1200" cap="none" spc="0" normalizeH="0" baseline="0" noProof="0" dirty="0">
                <a:ln>
                  <a:noFill/>
                </a:ln>
                <a:solidFill>
                  <a:srgbClr val="202124"/>
                </a:solidFill>
                <a:uLnTx/>
                <a:uFillTx/>
                <a:ea typeface="+mn-ea"/>
                <a:cs typeface="+mn-cs"/>
              </a:rPr>
              <a:t> Lisa Milne</a:t>
            </a:r>
            <a:r>
              <a:rPr lang="en-US" sz="2400" dirty="0">
                <a:solidFill>
                  <a:srgbClr val="202124"/>
                </a:solidFill>
              </a:rPr>
              <a:t> </a:t>
            </a:r>
            <a:endParaRPr lang="en-US" sz="2400" u="none" strike="noStrike" kern="1200" cap="none" spc="0" normalizeH="0" baseline="0" noProof="0" dirty="0">
              <a:ln>
                <a:noFill/>
              </a:ln>
              <a:solidFill>
                <a:srgbClr val="202124"/>
              </a:solidFill>
              <a:uLnTx/>
              <a:uFillTx/>
              <a:cs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408419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7909" y="206175"/>
            <a:ext cx="10820400" cy="569386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ea typeface="+mn-ea"/>
                <a:cs typeface="+mn-cs"/>
              </a:rPr>
              <a:t>Spirit Store Update</a:t>
            </a:r>
          </a:p>
          <a:p>
            <a:pPr lvl="2">
              <a:defRPr/>
            </a:pPr>
            <a:endParaRPr kumimoji="0" lang="en-US" sz="2800" b="1" i="0" u="none" strike="noStrike" kern="1200" cap="none" spc="0" normalizeH="0" baseline="0" noProof="0">
              <a:ln>
                <a:noFill/>
              </a:ln>
              <a:solidFill>
                <a:prstClr val="black"/>
              </a:solidFill>
              <a:effectLst/>
              <a:uLnTx/>
              <a:uFillTx/>
              <a:ea typeface="+mn-ea"/>
              <a:cs typeface="+mn-cs"/>
            </a:endParaRPr>
          </a:p>
          <a:p>
            <a:pPr marL="1028700" lvl="1" indent="-571500">
              <a:buFont typeface="Arial" panose="020B0604020202020204" pitchFamily="34" charset="0"/>
              <a:buChar char="•"/>
              <a:defRPr/>
            </a:pPr>
            <a:r>
              <a:rPr lang="en-US" sz="2800"/>
              <a:t>Store open TOMORROW 7:45-8:15</a:t>
            </a:r>
          </a:p>
          <a:p>
            <a:pPr marL="1485900" lvl="2" indent="-571500">
              <a:buFont typeface="Arial" panose="020B0604020202020204" pitchFamily="34" charset="0"/>
              <a:buChar char="•"/>
              <a:defRPr/>
            </a:pPr>
            <a:r>
              <a:rPr lang="en-US" sz="2800"/>
              <a:t>Shirts are back in stock!</a:t>
            </a:r>
            <a:endParaRPr lang="en-US" sz="2800" b="0" i="0" u="none" strike="noStrike" kern="1200" cap="none" spc="0" normalizeH="0" baseline="0" noProof="0">
              <a:ln>
                <a:noFill/>
              </a:ln>
              <a:effectLst/>
              <a:uLnTx/>
              <a:uFillTx/>
              <a:cs typeface="Calibri"/>
            </a:endParaRPr>
          </a:p>
          <a:p>
            <a:pPr marL="1485900" lvl="2" indent="-571500">
              <a:buFont typeface="Arial" panose="020B0604020202020204" pitchFamily="34" charset="0"/>
              <a:buChar char="•"/>
              <a:defRPr/>
            </a:pPr>
            <a:r>
              <a:rPr lang="en-US" sz="2800">
                <a:cs typeface="Calibri"/>
              </a:rPr>
              <a:t>NEW ITEM: Leather earrings $10</a:t>
            </a:r>
            <a:endParaRPr lang="en-US" sz="2800" b="0" i="0" u="none" strike="noStrike" kern="1200" cap="none" spc="0" normalizeH="0" baseline="0" noProof="0">
              <a:ln>
                <a:noFill/>
              </a:ln>
              <a:effectLst/>
              <a:uLnTx/>
              <a:uFillTx/>
              <a:cs typeface="Calibri"/>
            </a:endParaRPr>
          </a:p>
          <a:p>
            <a:pPr marL="1485900" lvl="2" indent="-571500">
              <a:buFont typeface="Arial" panose="020B0604020202020204" pitchFamily="34" charset="0"/>
              <a:buChar char="•"/>
              <a:defRPr/>
            </a:pPr>
            <a:endParaRPr lang="en-US" sz="2800">
              <a:solidFill>
                <a:prstClr val="black"/>
              </a:solidFill>
              <a:cs typeface="Calibri"/>
            </a:endParaRPr>
          </a:p>
          <a:p>
            <a:pPr lvl="2">
              <a:defRPr/>
            </a:pPr>
            <a:endParaRPr lang="en-US" sz="2800" b="0" i="0" u="none" strike="noStrike" kern="1200" cap="none" spc="0" normalizeH="0" baseline="0" noProof="0">
              <a:ln>
                <a:noFill/>
              </a:ln>
              <a:solidFill>
                <a:srgbClr val="323130"/>
              </a:solidFill>
              <a:effectLst/>
              <a:uLnTx/>
              <a:uFillTx/>
              <a:cs typeface="Calibri" panose="020F0502020204030204"/>
            </a:endParaRPr>
          </a:p>
          <a:p>
            <a:pPr>
              <a:defRPr/>
            </a:pPr>
            <a:endParaRPr lang="en-US" sz="2800">
              <a:solidFill>
                <a:srgbClr val="000000"/>
              </a:solidFill>
              <a:cs typeface="Calibri" panose="020F0502020204030204"/>
            </a:endParaRPr>
          </a:p>
          <a:p>
            <a:pPr marL="742950" indent="-742950">
              <a:buAutoNum type="arabicPeriod"/>
              <a:defRPr/>
            </a:pPr>
            <a:endParaRPr lang="en-US" sz="2800" b="0" i="0">
              <a:solidFill>
                <a:srgbClr val="000000"/>
              </a:solidFill>
              <a:effectLst/>
              <a:cs typeface="Calibri" panose="020F0502020204030204"/>
            </a:endParaRPr>
          </a:p>
          <a:p>
            <a:pPr marL="742950" marR="0" lvl="0" indent="-742950" algn="l" defTabSz="914400" rtl="0" eaLnBrk="1" fontAlgn="auto" latinLnBrk="0" hangingPunct="1">
              <a:lnSpc>
                <a:spcPct val="100000"/>
              </a:lnSpc>
              <a:spcBef>
                <a:spcPts val="0"/>
              </a:spcBef>
              <a:spcAft>
                <a:spcPts val="0"/>
              </a:spcAft>
              <a:buClrTx/>
              <a:buSzTx/>
              <a:buAutoNum type="arabicPeriod"/>
              <a:tabLst/>
              <a:defRPr/>
            </a:pPr>
            <a:endParaRPr lang="en-US" sz="2800" b="0" i="0" u="none" strike="noStrike" kern="1200" cap="none" spc="0" normalizeH="0" baseline="0" noProof="0">
              <a:ln>
                <a:noFill/>
              </a:ln>
              <a:solidFill>
                <a:prstClr val="black"/>
              </a:solidFill>
              <a:effectLst/>
              <a:uLnTx/>
              <a:uFillTx/>
              <a:cs typeface="Calibri" panose="020F0502020204030204"/>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a:ln>
                <a:noFill/>
              </a:ln>
              <a:solidFill>
                <a:prstClr val="black"/>
              </a:solidFill>
              <a:effectLst/>
              <a:uLnTx/>
              <a:uFillTx/>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
        <p:nvSpPr>
          <p:cNvPr id="4" name="TextBox 3">
            <a:extLst>
              <a:ext uri="{FF2B5EF4-FFF2-40B4-BE49-F238E27FC236}">
                <a16:creationId xmlns:a16="http://schemas.microsoft.com/office/drawing/2014/main" id="{084642FF-D2F1-0E42-81AF-D13AE706E60F}"/>
              </a:ext>
            </a:extLst>
          </p:cNvPr>
          <p:cNvSpPr txBox="1"/>
          <p:nvPr/>
        </p:nvSpPr>
        <p:spPr>
          <a:xfrm>
            <a:off x="-144162" y="3429000"/>
            <a:ext cx="10820400" cy="6124754"/>
          </a:xfrm>
          <a:prstGeom prst="rect">
            <a:avLst/>
          </a:prstGeom>
          <a:noFill/>
        </p:spPr>
        <p:txBody>
          <a:bodyPr wrap="square" lIns="91440" tIns="45720" rIns="91440" bIns="45720" rtlCol="0" anchor="t">
            <a:spAutoFit/>
          </a:bodyPr>
          <a:lstStyle/>
          <a:p>
            <a:pPr lvl="2">
              <a:defRPr/>
            </a:pPr>
            <a:endParaRPr lang="en-US" sz="2800">
              <a:solidFill>
                <a:prstClr val="black"/>
              </a:solidFill>
              <a:cs typeface="Calibri"/>
            </a:endParaRPr>
          </a:p>
          <a:p>
            <a:pPr marL="1028700" lvl="1" indent="-571500">
              <a:buFont typeface="Arial" panose="020B0604020202020204" pitchFamily="34" charset="0"/>
              <a:buChar char="•"/>
              <a:defRPr/>
            </a:pPr>
            <a:r>
              <a:rPr lang="en-US" sz="2800"/>
              <a:t>Please email Laurie Daigle at </a:t>
            </a:r>
            <a:r>
              <a:rPr lang="en-US" sz="2800" b="0" i="0" u="none" strike="noStrike">
                <a:effectLst/>
                <a:hlinkClick r:id="rId3">
                  <a:extLst>
                    <a:ext uri="{A12FA001-AC4F-418D-AE19-62706E023703}">
                      <ahyp:hlinkClr xmlns:ahyp="http://schemas.microsoft.com/office/drawing/2018/hyperlinkcolor" xmlns="" val="tx"/>
                    </a:ext>
                  </a:extLst>
                </a:hlinkClick>
              </a:rPr>
              <a:t>lkdaigle@verizon.net</a:t>
            </a:r>
            <a:r>
              <a:rPr lang="en-US" sz="2800" b="0" i="0" u="none" strike="noStrike">
                <a:effectLst/>
              </a:rPr>
              <a:t> to order</a:t>
            </a:r>
            <a:r>
              <a:rPr lang="en-US" sz="2800"/>
              <a:t> if you cannot make it to the store </a:t>
            </a:r>
            <a:endParaRPr lang="en-US" sz="2800" b="0" i="0" u="none" strike="noStrike">
              <a:effectLst/>
              <a:cs typeface="Calibri"/>
            </a:endParaRPr>
          </a:p>
          <a:p>
            <a:pPr marL="1485900" lvl="2" indent="-571500">
              <a:buFont typeface="Arial" panose="020B0604020202020204" pitchFamily="34" charset="0"/>
              <a:buChar char="•"/>
              <a:defRPr/>
            </a:pPr>
            <a:r>
              <a:rPr lang="en-US" sz="2800"/>
              <a:t>Refer to PDF sent earlier in the year for shirt numbers</a:t>
            </a:r>
            <a:endParaRPr lang="en-US" sz="2800">
              <a:cs typeface="Calibri"/>
            </a:endParaRPr>
          </a:p>
          <a:p>
            <a:pPr marL="1485900" lvl="2" indent="-571500">
              <a:buFont typeface="Arial" panose="020B0604020202020204" pitchFamily="34" charset="0"/>
              <a:buChar char="•"/>
              <a:defRPr/>
            </a:pPr>
            <a:r>
              <a:rPr lang="en-US" sz="2800"/>
              <a:t>The information is also on the PTFW page of the school website</a:t>
            </a:r>
            <a:r>
              <a:rPr lang="en-US" sz="2800">
                <a:solidFill>
                  <a:srgbClr val="3C4043"/>
                </a:solidFill>
              </a:rPr>
              <a:t> </a:t>
            </a:r>
            <a:r>
              <a:rPr lang="en-US" sz="2800">
                <a:solidFill>
                  <a:srgbClr val="3C4043"/>
                </a:solidFill>
                <a:hlinkClick r:id="rId4"/>
              </a:rPr>
              <a:t>https://www.bayshorechristianschool.org/support-bcs/ptfw.cfm</a:t>
            </a:r>
            <a:endParaRPr lang="en-US" sz="2800">
              <a:cs typeface="Calibri"/>
            </a:endParaRPr>
          </a:p>
          <a:p>
            <a:pPr lvl="2">
              <a:defRPr/>
            </a:pPr>
            <a:endParaRPr lang="en-US" sz="2800" b="0" i="0" u="none" strike="noStrike" kern="1200" cap="none" spc="0" normalizeH="0" baseline="0" noProof="0">
              <a:ln>
                <a:noFill/>
              </a:ln>
              <a:solidFill>
                <a:srgbClr val="323130"/>
              </a:solidFill>
              <a:effectLst/>
              <a:uLnTx/>
              <a:uFillTx/>
              <a:cs typeface="Calibri" panose="020F0502020204030204"/>
            </a:endParaRPr>
          </a:p>
          <a:p>
            <a:pPr>
              <a:defRPr/>
            </a:pPr>
            <a:endParaRPr lang="en-US" sz="2800">
              <a:solidFill>
                <a:srgbClr val="000000"/>
              </a:solidFill>
              <a:cs typeface="Calibri" panose="020F0502020204030204"/>
            </a:endParaRPr>
          </a:p>
          <a:p>
            <a:pPr marL="742950" indent="-742950">
              <a:buAutoNum type="arabicPeriod"/>
              <a:defRPr/>
            </a:pPr>
            <a:endParaRPr lang="en-US" sz="2800" b="0" i="0">
              <a:solidFill>
                <a:srgbClr val="000000"/>
              </a:solidFill>
              <a:effectLst/>
              <a:cs typeface="Calibri" panose="020F0502020204030204"/>
            </a:endParaRPr>
          </a:p>
          <a:p>
            <a:pPr marL="742950" marR="0" lvl="0" indent="-742950" algn="l" defTabSz="914400" rtl="0" eaLnBrk="1" fontAlgn="auto" latinLnBrk="0" hangingPunct="1">
              <a:lnSpc>
                <a:spcPct val="100000"/>
              </a:lnSpc>
              <a:spcBef>
                <a:spcPts val="0"/>
              </a:spcBef>
              <a:spcAft>
                <a:spcPts val="0"/>
              </a:spcAft>
              <a:buClrTx/>
              <a:buSzTx/>
              <a:buAutoNum type="arabicPeriod"/>
              <a:tabLst/>
              <a:defRPr/>
            </a:pPr>
            <a:endParaRPr lang="en-US" sz="2800" b="0" i="0" u="none" strike="noStrike" kern="1200" cap="none" spc="0" normalizeH="0" baseline="0" noProof="0">
              <a:ln>
                <a:noFill/>
              </a:ln>
              <a:solidFill>
                <a:prstClr val="black"/>
              </a:solidFill>
              <a:effectLst/>
              <a:uLnTx/>
              <a:uFillTx/>
              <a:cs typeface="Calibri" panose="020F0502020204030204"/>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a:ln>
                <a:noFill/>
              </a:ln>
              <a:solidFill>
                <a:prstClr val="black"/>
              </a:solidFill>
              <a:effectLst/>
              <a:uLnTx/>
              <a:uFillTx/>
              <a:ea typeface="+mn-ea"/>
              <a:cs typeface="+mn-cs"/>
            </a:endParaRPr>
          </a:p>
        </p:txBody>
      </p:sp>
      <p:pic>
        <p:nvPicPr>
          <p:cNvPr id="6" name="Picture 5">
            <a:extLst>
              <a:ext uri="{FF2B5EF4-FFF2-40B4-BE49-F238E27FC236}">
                <a16:creationId xmlns:a16="http://schemas.microsoft.com/office/drawing/2014/main" id="{526615C4-8D86-A244-B30A-1D0F621953EC}"/>
              </a:ext>
              <a:ext uri="{C183D7F6-B498-43B3-948B-1728B52AA6E4}">
                <adec:decorative xmlns:adec="http://schemas.microsoft.com/office/drawing/2017/decorative" xmlns=""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68962" y="-1368"/>
            <a:ext cx="2011710" cy="2604156"/>
          </a:xfrm>
          <a:prstGeom prst="rect">
            <a:avLst/>
          </a:prstGeom>
        </p:spPr>
      </p:pic>
      <p:pic>
        <p:nvPicPr>
          <p:cNvPr id="10" name="Picture 9" descr="A picture containing text, businesscard&#10;&#10;Description automatically generated">
            <a:extLst>
              <a:ext uri="{FF2B5EF4-FFF2-40B4-BE49-F238E27FC236}">
                <a16:creationId xmlns:a16="http://schemas.microsoft.com/office/drawing/2014/main" id="{4227DDE7-468A-9D49-A9D6-9136A0B742A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328" y="35126"/>
            <a:ext cx="1919072" cy="2558762"/>
          </a:xfrm>
          <a:prstGeom prst="rect">
            <a:avLst/>
          </a:prstGeom>
        </p:spPr>
      </p:pic>
      <p:pic>
        <p:nvPicPr>
          <p:cNvPr id="8" name="Picture 7">
            <a:extLst>
              <a:ext uri="{FF2B5EF4-FFF2-40B4-BE49-F238E27FC236}">
                <a16:creationId xmlns:a16="http://schemas.microsoft.com/office/drawing/2014/main" id="{55D3170B-B9CC-104B-9070-8226FA4E420D}"/>
              </a:ext>
              <a:ext uri="{C183D7F6-B498-43B3-948B-1728B52AA6E4}">
                <adec:decorative xmlns:adec="http://schemas.microsoft.com/office/drawing/2017/decorative" xmlns="" val="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0539" y="2345739"/>
            <a:ext cx="2394740" cy="144582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69DB6467-0012-6C4F-880B-2134D0CA07A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12019" y="2029750"/>
            <a:ext cx="2364219" cy="1773164"/>
          </a:xfrm>
          <a:prstGeom prst="rect">
            <a:avLst/>
          </a:prstGeom>
        </p:spPr>
      </p:pic>
    </p:spTree>
    <p:extLst>
      <p:ext uri="{BB962C8B-B14F-4D97-AF65-F5344CB8AC3E}">
        <p14:creationId xmlns:p14="http://schemas.microsoft.com/office/powerpoint/2010/main" val="250446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7171194"/>
          </a:xfrm>
          <a:prstGeom prst="rect">
            <a:avLst/>
          </a:prstGeom>
          <a:noFill/>
        </p:spPr>
        <p:txBody>
          <a:bodyPr wrap="square" lIns="91440" tIns="45720" rIns="91440" bIns="45720" rtlCol="0" anchor="t">
            <a:spAutoFit/>
          </a:bodyPr>
          <a:lstStyle/>
          <a:p>
            <a:pPr algn="ctr">
              <a:defRPr/>
            </a:pPr>
            <a:r>
              <a:rPr kumimoji="0" lang="en-US" sz="3600" b="0" i="0" u="none" strike="noStrike" kern="1200" cap="none" spc="0" normalizeH="0" baseline="0" noProof="0">
                <a:ln>
                  <a:noFill/>
                </a:ln>
                <a:effectLst/>
                <a:uLnTx/>
                <a:uFillTx/>
                <a:latin typeface="Calibri" panose="020F0502020204030204"/>
                <a:ea typeface="+mn-ea"/>
                <a:cs typeface="+mn-cs"/>
              </a:rPr>
              <a:t>Homeroom </a:t>
            </a:r>
            <a:r>
              <a:rPr lang="en-US" sz="3600">
                <a:latin typeface="Calibri" panose="020F0502020204030204"/>
              </a:rPr>
              <a:t>Parents-Maria Wilson</a:t>
            </a:r>
            <a:endParaRPr kumimoji="0" lang="en-US" sz="3600" b="0" i="0" u="none" strike="noStrike" kern="1200" cap="none" spc="0" normalizeH="0" baseline="0" noProof="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571500" indent="-571500">
              <a:buFont typeface="Arial" panose="020B0604020202020204" pitchFamily="34" charset="0"/>
              <a:buChar char="•"/>
              <a:defRPr/>
            </a:pPr>
            <a:r>
              <a:rPr lang="en-US" sz="3600">
                <a:latin typeface="Calibri" panose="020F0502020204030204"/>
              </a:rPr>
              <a:t>If you are a homeroom parent, please remember to check in with the teacher to see how you can help</a:t>
            </a:r>
            <a:endParaRPr kumimoji="0" lang="en-US" sz="3600" b="0" i="0" u="none" strike="noStrike" kern="1200" cap="none" spc="0" normalizeH="0" baseline="0" noProof="0">
              <a:ln>
                <a:noFill/>
              </a:ln>
              <a:effectLst/>
              <a:uLnTx/>
              <a:uFillTx/>
              <a:ea typeface="+mn-ea"/>
              <a:cs typeface="+mn-cs"/>
            </a:endParaRPr>
          </a:p>
          <a:p>
            <a:pPr marL="571500" indent="-571500">
              <a:buFont typeface="Arial" panose="020B0604020202020204" pitchFamily="34" charset="0"/>
              <a:buChar char="•"/>
              <a:defRPr/>
            </a:pPr>
            <a:endParaRPr lang="en-US" sz="3600">
              <a:latin typeface="Calibri" panose="020F0502020204030204"/>
              <a:cs typeface="Calibri"/>
            </a:endParaRPr>
          </a:p>
          <a:p>
            <a:pPr marL="571500" indent="-571500">
              <a:buFont typeface="Arial" panose="020B0604020202020204" pitchFamily="34" charset="0"/>
              <a:buChar char="•"/>
              <a:defRPr/>
            </a:pPr>
            <a:r>
              <a:rPr lang="en-US" sz="3600">
                <a:latin typeface="Calibri" panose="020F0502020204030204"/>
                <a:cs typeface="Calibri"/>
              </a:rPr>
              <a:t>Cleaning wipes and hand sanitizer are always appreciated!</a:t>
            </a: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214015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6678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Service 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a:solidFill>
                  <a:prstClr val="black"/>
                </a:solidFill>
                <a:latin typeface="Calibri" panose="020F0502020204030204"/>
              </a:rPr>
              <a:t>Coordinated through the school</a:t>
            </a:r>
          </a:p>
          <a:p>
            <a:pPr marL="1028700" lvl="1" indent="-571500">
              <a:buFont typeface="Arial" panose="020B0604020202020204" pitchFamily="34" charset="0"/>
              <a:buChar char="•"/>
              <a:defRPr/>
            </a:pPr>
            <a:r>
              <a:rPr lang="en-US" sz="3600">
                <a:solidFill>
                  <a:prstClr val="black"/>
                </a:solidFill>
                <a:latin typeface="Calibri" panose="020F0502020204030204"/>
              </a:rPr>
              <a:t>You can view them online</a:t>
            </a:r>
          </a:p>
          <a:p>
            <a:pPr marL="1485900" lvl="2" indent="-571500">
              <a:buFont typeface="Arial" panose="020B0604020202020204" pitchFamily="34" charset="0"/>
              <a:buChar char="•"/>
              <a:defRPr/>
            </a:pPr>
            <a:r>
              <a:rPr lang="en-US" sz="3600">
                <a:solidFill>
                  <a:prstClr val="black"/>
                </a:solidFill>
                <a:latin typeface="Calibri" panose="020F0502020204030204"/>
              </a:rPr>
              <a:t>Please see the email sent by the school </a:t>
            </a:r>
          </a:p>
          <a:p>
            <a:pPr marL="1028700" lvl="1" indent="-571500">
              <a:buFont typeface="Arial" panose="020B0604020202020204" pitchFamily="34" charset="0"/>
              <a:buChar char="•"/>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Coordinator is Ms. Denny- </a:t>
            </a:r>
            <a:r>
              <a:rPr lang="en-US" sz="3600" b="0" i="0">
                <a:solidFill>
                  <a:srgbClr val="222222"/>
                </a:solidFill>
                <a:effectLst/>
              </a:rPr>
              <a:t>SDenny@bayshorechristianschool.org</a:t>
            </a:r>
            <a:endParaRPr kumimoji="0" lang="en-US" sz="3600" b="0" i="0" u="none" strike="noStrike" kern="1200" cap="none" spc="0" normalizeH="0" baseline="0" noProof="0">
              <a:ln>
                <a:noFill/>
              </a:ln>
              <a:solidFill>
                <a:prstClr val="black"/>
              </a:solidFill>
              <a:effectLst/>
              <a:uLnTx/>
              <a:uFillTx/>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170283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BC0C31-69A7-4200-9AFE-927230E1E0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58240" y="4894262"/>
            <a:ext cx="10307952" cy="1325563"/>
          </a:xfrm>
        </p:spPr>
        <p:txBody>
          <a:bodyPr vert="horz" lIns="91440" tIns="45720" rIns="91440" bIns="45720" rtlCol="0" anchor="ctr">
            <a:normAutofit/>
          </a:bodyPr>
          <a:lstStyle/>
          <a:p>
            <a:pPr algn="l"/>
            <a:r>
              <a:rPr lang="en-US" sz="4400"/>
              <a:t>Thank you!</a:t>
            </a:r>
            <a:br>
              <a:rPr lang="en-US" sz="4400"/>
            </a:br>
            <a:r>
              <a:rPr lang="en-US" sz="4400"/>
              <a:t>Questions</a:t>
            </a:r>
          </a:p>
        </p:txBody>
      </p:sp>
      <p:sp>
        <p:nvSpPr>
          <p:cNvPr id="3" name="Subtitle 2"/>
          <p:cNvSpPr>
            <a:spLocks noGrp="1"/>
          </p:cNvSpPr>
          <p:nvPr>
            <p:ph type="subTitle" idx="1"/>
          </p:nvPr>
        </p:nvSpPr>
        <p:spPr>
          <a:xfrm>
            <a:off x="1161288" y="1"/>
            <a:ext cx="5843846" cy="5113538"/>
          </a:xfrm>
        </p:spPr>
        <p:txBody>
          <a:bodyPr vert="horz" lIns="91440" tIns="45720" rIns="91440" bIns="45720" rtlCol="0" anchor="ctr">
            <a:normAutofit/>
          </a:bodyPr>
          <a:lstStyle/>
          <a:p>
            <a:pPr algn="l"/>
            <a:endParaRPr lang="en-US" sz="1700" b="1"/>
          </a:p>
          <a:p>
            <a:pPr algn="l"/>
            <a:endParaRPr lang="en-US" sz="1700" b="1"/>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a:p>
            <a:pPr indent="-228600" algn="l">
              <a:buFont typeface="Arial" panose="020B0604020202020204" pitchFamily="34" charset="0"/>
              <a:buChar char="•"/>
            </a:pPr>
            <a:endParaRPr lang="en-US" sz="1700"/>
          </a:p>
        </p:txBody>
      </p:sp>
      <p:cxnSp>
        <p:nvCxnSpPr>
          <p:cNvPr id="11" name="Straight Connector 10">
            <a:extLst>
              <a:ext uri="{FF2B5EF4-FFF2-40B4-BE49-F238E27FC236}">
                <a16:creationId xmlns:a16="http://schemas.microsoft.com/office/drawing/2014/main" id="{45B5AFC7-2F07-4F7B-9151-E45D7548D8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 b="3"/>
          <a:stretch/>
        </p:blipFill>
        <p:spPr>
          <a:xfrm>
            <a:off x="8134348" y="1005839"/>
            <a:ext cx="3444236" cy="3444236"/>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Tree>
    <p:extLst>
      <p:ext uri="{BB962C8B-B14F-4D97-AF65-F5344CB8AC3E}">
        <p14:creationId xmlns:p14="http://schemas.microsoft.com/office/powerpoint/2010/main" val="129033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994118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anose="020F0502020204030204"/>
              </a:rPr>
              <a:t>School Fundraisers Update</a:t>
            </a:r>
            <a:endParaRPr lang="en-US" sz="3600" b="0" i="0" u="none" strike="noStrike" kern="1200" cap="none" spc="0" normalizeH="0" baseline="0" noProof="0" dirty="0">
              <a:ln>
                <a:noFill/>
              </a:ln>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a:p>
            <a:pPr marL="1028700" lvl="1" indent="-571500">
              <a:buFont typeface="Arial" panose="020B0604020202020204" pitchFamily="34" charset="0"/>
              <a:buChar char="•"/>
              <a:defRPr/>
            </a:pPr>
            <a:r>
              <a:rPr lang="en-US" sz="4000" dirty="0">
                <a:latin typeface="Calibri" panose="020F0502020204030204"/>
                <a:cs typeface="Calibri"/>
              </a:rPr>
              <a:t>Spring Gala April 16th</a:t>
            </a:r>
            <a:endParaRPr lang="en-US" sz="4000" dirty="0">
              <a:solidFill>
                <a:prstClr val="black"/>
              </a:solidFill>
              <a:latin typeface="Calibri" panose="020F0502020204030204"/>
            </a:endParaRPr>
          </a:p>
          <a:p>
            <a:pPr marL="1485900" lvl="2" indent="-571500">
              <a:buFont typeface="Arial" panose="020B0604020202020204" pitchFamily="34" charset="0"/>
              <a:buChar char="•"/>
              <a:defRPr/>
            </a:pPr>
            <a:r>
              <a:rPr lang="en-US" sz="4000" dirty="0">
                <a:latin typeface="Calibri" panose="020F0502020204030204"/>
                <a:cs typeface="Calibri"/>
              </a:rPr>
              <a:t>Tickets available on school website</a:t>
            </a:r>
          </a:p>
          <a:p>
            <a:pPr marL="1943100" lvl="3" indent="-571500">
              <a:buFont typeface="Arial" panose="020B0604020202020204" pitchFamily="34" charset="0"/>
              <a:buChar char="•"/>
              <a:defRPr/>
            </a:pPr>
            <a:r>
              <a:rPr lang="en-US" sz="4000" dirty="0">
                <a:latin typeface="Calibri" panose="020F0502020204030204"/>
                <a:cs typeface="Calibri"/>
              </a:rPr>
              <a:t>Gala page under Support BCS</a:t>
            </a:r>
          </a:p>
          <a:p>
            <a:pPr marL="1485900" lvl="2" indent="-571500">
              <a:buFont typeface="Arial" panose="020B0604020202020204" pitchFamily="34" charset="0"/>
              <a:buChar char="•"/>
              <a:defRPr/>
            </a:pPr>
            <a:r>
              <a:rPr lang="en-US" sz="4000" dirty="0">
                <a:latin typeface="Calibri" panose="020F0502020204030204"/>
                <a:cs typeface="Calibri"/>
              </a:rPr>
              <a:t>Want to help? Email Gigi at </a:t>
            </a:r>
            <a:r>
              <a:rPr lang="en-US" sz="4000" dirty="0">
                <a:latin typeface="Calibri" panose="020F0502020204030204"/>
                <a:cs typeface="Calibri"/>
                <a:hlinkClick r:id="rId2"/>
              </a:rPr>
              <a:t>GCooper@bayshorechristianschool.org</a:t>
            </a:r>
            <a:endParaRPr lang="en-US" sz="4000" dirty="0">
              <a:latin typeface="Calibri" panose="020F0502020204030204"/>
              <a:cs typeface="Calibri"/>
            </a:endParaRPr>
          </a:p>
          <a:p>
            <a:pPr lvl="2">
              <a:defRPr/>
            </a:pPr>
            <a:endParaRPr lang="en-US" sz="4000" b="0" i="0" u="none" strike="noStrike" kern="1200" cap="none" spc="0" normalizeH="0" baseline="0" noProof="0">
              <a:ln>
                <a:noFill/>
              </a:ln>
              <a:effectLst/>
              <a:uLnTx/>
              <a:uFillTx/>
              <a:latin typeface="Calibri" panose="020F0502020204030204"/>
              <a:cs typeface="Calibri"/>
            </a:endParaRPr>
          </a:p>
          <a:p>
            <a:pPr marL="1485900" marR="0" lvl="2"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b="0" i="0" u="none" strike="noStrike" kern="1200" cap="none" spc="0" normalizeH="0" baseline="0" noProof="0">
              <a:ln>
                <a:noFill/>
              </a:ln>
              <a:solidFill>
                <a:prstClr val="black"/>
              </a:solidFill>
              <a:effectLst/>
              <a:uLnTx/>
              <a:uFillTx/>
              <a:latin typeface="Calibri" panose="020F0502020204030204"/>
              <a:cs typeface="Calibri"/>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indent="-742950">
              <a:buFontTx/>
              <a:buAutoNum type="arabicPeriod"/>
              <a:defRPr/>
            </a:pPr>
            <a:endParaRPr lang="en-US" sz="3600">
              <a:solidFill>
                <a:prstClr val="black"/>
              </a:solidFill>
              <a:latin typeface="Calibri" panose="020F0502020204030204"/>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270123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8617744"/>
          </a:xfrm>
          <a:prstGeom prst="rect">
            <a:avLst/>
          </a:prstGeom>
          <a:noFill/>
        </p:spPr>
        <p:txBody>
          <a:bodyPr wrap="square" lIns="91440" tIns="45720" rIns="91440" bIns="45720" rtlCol="0" anchor="t">
            <a:spAutoFit/>
          </a:bodyPr>
          <a:lstStyle/>
          <a:p>
            <a:pPr algn="ctr">
              <a:defRPr/>
            </a:pPr>
            <a:r>
              <a:rPr kumimoji="0" lang="en-US" sz="2400" b="0" i="0" u="none" strike="noStrike" kern="1200" cap="none" spc="0" normalizeH="0" baseline="0" noProof="0">
                <a:ln>
                  <a:noFill/>
                </a:ln>
                <a:effectLst/>
                <a:uLnTx/>
                <a:uFillTx/>
                <a:latin typeface="Calibri" panose="020F0502020204030204"/>
                <a:ea typeface="+mn-ea"/>
                <a:cs typeface="+mn-cs"/>
              </a:rPr>
              <a:t>Treasurer Update- Melissa </a:t>
            </a:r>
            <a:r>
              <a:rPr lang="en-US" sz="2400">
                <a:latin typeface="Calibri" panose="020F0502020204030204"/>
              </a:rPr>
              <a:t>Brockman</a:t>
            </a:r>
            <a:endParaRPr lang="en-US">
              <a:latin typeface="Calibri" panose="020F0502020204030204"/>
            </a:endParaRPr>
          </a:p>
          <a:p>
            <a:pPr marR="0" lvl="0" defTabSz="914400">
              <a:lnSpc>
                <a:spcPct val="100000"/>
              </a:lnSpc>
              <a:spcBef>
                <a:spcPts val="0"/>
              </a:spcBef>
              <a:spcAft>
                <a:spcPts val="0"/>
              </a:spcAft>
              <a:buClrTx/>
              <a:buSzTx/>
              <a:tabLst/>
              <a:defRPr/>
            </a:pPr>
            <a:r>
              <a:rPr lang="en-US" sz="2400">
                <a:latin typeface="Calibri" panose="020F0502020204030204"/>
              </a:rPr>
              <a:t>Financials</a:t>
            </a:r>
            <a:r>
              <a:rPr lang="en-US" sz="2400">
                <a:latin typeface="Calibri" panose="020F0502020204030204"/>
                <a:cs typeface="Calibri"/>
              </a:rPr>
              <a:t> Update</a:t>
            </a:r>
            <a:endParaRPr lang="en-US">
              <a:cs typeface="Calibri"/>
            </a:endParaRPr>
          </a:p>
          <a:p>
            <a:pPr marL="457200">
              <a:defRPr/>
            </a:pPr>
            <a:r>
              <a:rPr lang="en-US" sz="2000" b="1">
                <a:ea typeface="+mn-lt"/>
                <a:cs typeface="+mn-lt"/>
              </a:rPr>
              <a:t>Income:</a:t>
            </a:r>
            <a:endParaRPr lang="en-US" sz="2000">
              <a:latin typeface="Calibri" panose="020F0502020204030204"/>
              <a:cs typeface="Calibri"/>
            </a:endParaRPr>
          </a:p>
          <a:p>
            <a:pPr lvl="1">
              <a:defRPr/>
            </a:pPr>
            <a:r>
              <a:rPr lang="en-US" sz="2000">
                <a:ea typeface="+mn-lt"/>
                <a:cs typeface="+mn-lt"/>
              </a:rPr>
              <a:t>* Birthday shout outs $  250</a:t>
            </a:r>
            <a:endParaRPr lang="en-US" sz="2000">
              <a:cs typeface="Calibri" panose="020F0502020204030204"/>
            </a:endParaRPr>
          </a:p>
          <a:p>
            <a:pPr lvl="1">
              <a:defRPr/>
            </a:pPr>
            <a:r>
              <a:rPr lang="en-US" sz="2000">
                <a:ea typeface="+mn-lt"/>
                <a:cs typeface="+mn-lt"/>
              </a:rPr>
              <a:t>*Uniforms $  110</a:t>
            </a:r>
            <a:endParaRPr lang="en-US" sz="2000">
              <a:cs typeface="Calibri" panose="020F0502020204030204"/>
            </a:endParaRPr>
          </a:p>
          <a:p>
            <a:pPr lvl="1">
              <a:defRPr/>
            </a:pPr>
            <a:r>
              <a:rPr lang="en-US" sz="2000">
                <a:ea typeface="+mn-lt"/>
                <a:cs typeface="+mn-lt"/>
              </a:rPr>
              <a:t>*Dairy Joy spirit night $  171.20</a:t>
            </a:r>
            <a:endParaRPr lang="en-US" sz="2000">
              <a:cs typeface="Calibri" panose="020F0502020204030204"/>
            </a:endParaRPr>
          </a:p>
          <a:p>
            <a:pPr lvl="1">
              <a:defRPr/>
            </a:pPr>
            <a:r>
              <a:rPr lang="en-US" sz="2000">
                <a:ea typeface="+mn-lt"/>
                <a:cs typeface="+mn-lt"/>
              </a:rPr>
              <a:t>*Joy Boutique $1,175.95</a:t>
            </a:r>
            <a:endParaRPr lang="en-US" sz="2000">
              <a:cs typeface="Calibri" panose="020F0502020204030204"/>
            </a:endParaRPr>
          </a:p>
          <a:p>
            <a:pPr lvl="1">
              <a:defRPr/>
            </a:pPr>
            <a:r>
              <a:rPr lang="en-US" sz="2000">
                <a:ea typeface="+mn-lt"/>
                <a:cs typeface="+mn-lt"/>
              </a:rPr>
              <a:t>*Chipotle spirit night $  120.78</a:t>
            </a:r>
            <a:endParaRPr lang="en-US" sz="2000">
              <a:cs typeface="Calibri" panose="020F0502020204030204"/>
            </a:endParaRPr>
          </a:p>
          <a:p>
            <a:pPr lvl="1">
              <a:defRPr/>
            </a:pPr>
            <a:r>
              <a:rPr lang="en-US" sz="2000">
                <a:ea typeface="+mn-lt"/>
                <a:cs typeface="+mn-lt"/>
              </a:rPr>
              <a:t>*Scrips $  870.73</a:t>
            </a:r>
            <a:endParaRPr lang="en-US" sz="2000">
              <a:cs typeface="Calibri"/>
            </a:endParaRPr>
          </a:p>
          <a:p>
            <a:pPr lvl="1">
              <a:buFont typeface="Arial" panose="020B0604020202020204" pitchFamily="34" charset="0"/>
              <a:buChar char="•"/>
              <a:defRPr/>
            </a:pPr>
            <a:endParaRPr lang="en-US" sz="2000">
              <a:cs typeface="Calibri"/>
            </a:endParaRPr>
          </a:p>
          <a:p>
            <a:pPr lvl="1">
              <a:defRPr/>
            </a:pPr>
            <a:r>
              <a:rPr lang="en-US" sz="2000" b="1">
                <a:ea typeface="+mn-lt"/>
                <a:cs typeface="+mn-lt"/>
              </a:rPr>
              <a:t>Expenses:</a:t>
            </a:r>
            <a:endParaRPr lang="en-US" sz="2000">
              <a:cs typeface="Calibri" panose="020F0502020204030204"/>
            </a:endParaRPr>
          </a:p>
          <a:p>
            <a:pPr lvl="1">
              <a:defRPr/>
            </a:pPr>
            <a:r>
              <a:rPr lang="en-US" sz="2000">
                <a:ea typeface="+mn-lt"/>
                <a:cs typeface="+mn-lt"/>
              </a:rPr>
              <a:t>* Teacher Appreciation $1,618.70</a:t>
            </a:r>
          </a:p>
          <a:p>
            <a:pPr lvl="1">
              <a:defRPr/>
            </a:pPr>
            <a:r>
              <a:rPr lang="en-US" sz="2000">
                <a:ea typeface="+mn-lt"/>
                <a:cs typeface="+mn-lt"/>
              </a:rPr>
              <a:t>      $1,000 to gift cards</a:t>
            </a:r>
            <a:endParaRPr lang="en-US" sz="2000">
              <a:cs typeface="Calibri" panose="020F0502020204030204"/>
            </a:endParaRPr>
          </a:p>
          <a:p>
            <a:pPr lvl="1">
              <a:defRPr/>
            </a:pPr>
            <a:r>
              <a:rPr lang="en-US" sz="2000">
                <a:ea typeface="+mn-lt"/>
                <a:cs typeface="+mn-lt"/>
              </a:rPr>
              <a:t>      $ 618.70 Vino E Pasta </a:t>
            </a:r>
          </a:p>
          <a:p>
            <a:pPr lvl="1">
              <a:defRPr/>
            </a:pPr>
            <a:r>
              <a:rPr lang="en-US" sz="2000">
                <a:ea typeface="+mn-lt"/>
                <a:cs typeface="+mn-lt"/>
              </a:rPr>
              <a:t>      (Budget was $1,800)</a:t>
            </a:r>
            <a:endParaRPr lang="en-US" sz="2000">
              <a:cs typeface="Calibri"/>
            </a:endParaRPr>
          </a:p>
          <a:p>
            <a:pPr lvl="1">
              <a:buFont typeface="Arial" panose="020B0604020202020204" pitchFamily="34" charset="0"/>
              <a:buChar char="•"/>
              <a:defRPr/>
            </a:pPr>
            <a:endParaRPr lang="en-US" sz="2000">
              <a:cs typeface="Calibri"/>
            </a:endParaRPr>
          </a:p>
          <a:p>
            <a:pPr lvl="1">
              <a:buFont typeface="Arial" panose="020B0604020202020204" pitchFamily="34" charset="0"/>
              <a:buChar char="•"/>
              <a:defRPr/>
            </a:pPr>
            <a:endParaRPr lang="en-US" sz="2000">
              <a:cs typeface="Calibri"/>
            </a:endParaRPr>
          </a:p>
          <a:p>
            <a:pPr lvl="1">
              <a:defRPr/>
            </a:pPr>
            <a:r>
              <a:rPr lang="en-US" sz="2000" b="1">
                <a:ea typeface="+mn-lt"/>
                <a:cs typeface="+mn-lt"/>
              </a:rPr>
              <a:t>Account Balance </a:t>
            </a:r>
            <a:r>
              <a:rPr lang="en-US" sz="2000">
                <a:solidFill>
                  <a:srgbClr val="00B050"/>
                </a:solidFill>
                <a:ea typeface="+mn-lt"/>
                <a:cs typeface="+mn-lt"/>
              </a:rPr>
              <a:t> $6,841.97</a:t>
            </a:r>
            <a:r>
              <a:rPr lang="en-US"/>
              <a:t/>
            </a:r>
            <a:br>
              <a:rPr lang="en-US"/>
            </a:br>
            <a:endParaRPr lang="en-US">
              <a:cs typeface="Calibri"/>
            </a:endParaRPr>
          </a:p>
          <a:p>
            <a:pPr marL="1028700" marR="0" lvl="1" indent="-571500" algn="l" defTabSz="914400">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effectLst/>
              <a:uLnTx/>
              <a:uFillTx/>
              <a:latin typeface="Calibri" panose="020F0502020204030204"/>
              <a:cs typeface="Calibri"/>
            </a:endParaRPr>
          </a:p>
          <a:p>
            <a:pPr marL="1485900" marR="0" lvl="2" indent="-571500" algn="l" defTabSz="914400">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cs typeface="Calibri"/>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cs typeface="Calibri"/>
            </a:endParaRP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indent="-742950">
              <a:buFont typeface="Arial" panose="020B0604020202020204" pitchFamily="34" charset="0"/>
              <a:buChar char="•"/>
              <a:defRPr/>
            </a:pPr>
            <a:endParaRPr lang="en-US" sz="2400">
              <a:solidFill>
                <a:prstClr val="black"/>
              </a:solidFill>
              <a:latin typeface="Calibri" panose="020F0502020204030204"/>
              <a:cs typeface="Calibri"/>
            </a:endParaRPr>
          </a:p>
          <a:p>
            <a:pPr marL="742950" indent="-742950">
              <a:buFont typeface="Arial" panose="020B0604020202020204" pitchFamily="34" charset="0"/>
              <a:buChar char="•"/>
              <a:defRPr/>
            </a:pPr>
            <a:endParaRPr lang="en-US" sz="2400">
              <a:solidFill>
                <a:prstClr val="black"/>
              </a:solidFill>
              <a:latin typeface="Calibri" panose="020F0502020204030204"/>
              <a:cs typeface="Calibri"/>
            </a:endParaRPr>
          </a:p>
        </p:txBody>
      </p:sp>
    </p:spTree>
    <p:extLst>
      <p:ext uri="{BB962C8B-B14F-4D97-AF65-F5344CB8AC3E}">
        <p14:creationId xmlns:p14="http://schemas.microsoft.com/office/powerpoint/2010/main" val="40830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747897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Scrips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1485900" lvl="2" indent="-571500">
              <a:buFont typeface="Arial" panose="020B0604020202020204" pitchFamily="34" charset="0"/>
              <a:buChar char="•"/>
              <a:defRPr/>
            </a:pPr>
            <a:r>
              <a:rPr lang="en-US" sz="3200"/>
              <a:t>How to enroll:</a:t>
            </a:r>
            <a:endParaRPr lang="en-US" sz="3200">
              <a:cs typeface="Calibri"/>
            </a:endParaRPr>
          </a:p>
          <a:p>
            <a:pPr marL="1943100" lvl="3" indent="-571500">
              <a:buFont typeface="Arial" panose="020B0604020202020204" pitchFamily="34" charset="0"/>
              <a:buChar char="•"/>
              <a:defRPr/>
            </a:pPr>
            <a:r>
              <a:rPr lang="en-US" sz="3200">
                <a:hlinkClick r:id="" action="ppaction://noaction"/>
              </a:rPr>
              <a:t>https://shop.shopwithscrip.com/Login/Enroll</a:t>
            </a:r>
            <a:endParaRPr lang="en-US" sz="3200">
              <a:cs typeface="Calibri" panose="020F0502020204030204"/>
              <a:hlinkClick r:id="" action="ppaction://noaction"/>
            </a:endParaRPr>
          </a:p>
          <a:p>
            <a:pPr marL="2400300" lvl="4" indent="-571500">
              <a:buFont typeface="Arial" panose="020B0604020202020204" pitchFamily="34" charset="0"/>
              <a:buChar char="•"/>
              <a:defRPr/>
            </a:pPr>
            <a:r>
              <a:rPr lang="en-US" sz="3200">
                <a:solidFill>
                  <a:prstClr val="black"/>
                </a:solidFill>
              </a:rPr>
              <a:t>Enrollment Code: </a:t>
            </a:r>
            <a:r>
              <a:rPr lang="en-US" sz="3200" b="1" i="0">
                <a:effectLst/>
              </a:rPr>
              <a:t>69E6656F73L23</a:t>
            </a:r>
            <a:endParaRPr lang="en-US" sz="3200" b="1">
              <a:cs typeface="Calibri" panose="020F0502020204030204"/>
            </a:endParaRPr>
          </a:p>
          <a:p>
            <a:pPr marL="1485900" lvl="2" indent="-571500">
              <a:buFont typeface="Arial" panose="020B0604020202020204" pitchFamily="34" charset="0"/>
              <a:buChar char="•"/>
              <a:defRPr/>
            </a:pPr>
            <a:r>
              <a:rPr lang="en-US" sz="3200">
                <a:latin typeface="Calibri" panose="020F0502020204030204"/>
              </a:rPr>
              <a:t>Successful so far! Thank you for your support. </a:t>
            </a:r>
            <a:endParaRPr lang="en-US" sz="3200">
              <a:latin typeface="Calibri" panose="020F0502020204030204"/>
              <a:cs typeface="Calibri"/>
            </a:endParaRPr>
          </a:p>
          <a:p>
            <a:pPr marL="1485900" lvl="2" indent="-571500">
              <a:buFont typeface="Arial" panose="020B0604020202020204" pitchFamily="34" charset="0"/>
              <a:buChar char="•"/>
              <a:defRPr/>
            </a:pPr>
            <a:endParaRPr lang="en-US" sz="3200">
              <a:latin typeface="Calibri" panose="020F0502020204030204"/>
              <a:cs typeface="Calibri"/>
            </a:endParaRPr>
          </a:p>
          <a:p>
            <a:pPr marL="1485900" lvl="2" indent="-571500">
              <a:buFont typeface="Arial" panose="020B0604020202020204" pitchFamily="34" charset="0"/>
              <a:buChar char="•"/>
              <a:defRPr/>
            </a:pPr>
            <a:r>
              <a:rPr lang="en-US" sz="3200">
                <a:latin typeface="Calibri" panose="020F0502020204030204"/>
                <a:cs typeface="Calibri"/>
              </a:rPr>
              <a:t>Please remember to use throughout the year</a:t>
            </a:r>
            <a:endParaRPr lang="en-US" sz="3200" b="0" i="0" u="none" strike="noStrike" kern="1200" cap="none" spc="0" normalizeH="0" baseline="0" noProof="0">
              <a:ln>
                <a:noFill/>
              </a:ln>
              <a:effectLst/>
              <a:uLnTx/>
              <a:uFillTx/>
              <a:latin typeface="Calibri" panose="020F0502020204030204"/>
              <a:cs typeface="Calibri"/>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indent="-742950">
              <a:buFontTx/>
              <a:buAutoNum type="arabicPeriod"/>
              <a:defRPr/>
            </a:pPr>
            <a:endParaRPr lang="en-US" sz="3600">
              <a:solidFill>
                <a:prstClr val="black"/>
              </a:solidFill>
              <a:latin typeface="Calibri" panose="020F0502020204030204"/>
              <a:cs typeface="Calibri" panose="020F0502020204030204"/>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185655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93256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solidFill>
                  <a:prstClr val="black"/>
                </a:solidFill>
                <a:latin typeface="Calibri" panose="020F0502020204030204"/>
              </a:rPr>
              <a:t>Upcoming School Events</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a:solidFill>
                <a:prstClr val="black"/>
              </a:solidFill>
              <a:latin typeface="Calibri" panose="020F0502020204030204"/>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Stay up-to-date by subscribing to the school calendar</a:t>
            </a:r>
          </a:p>
          <a:p>
            <a:pPr marR="0" lvl="1"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hlinkClick r:id="rId2"/>
              </a:rPr>
              <a:t>https://www.bayshorechristianschool.org/calendar.cfm</a:t>
            </a:r>
            <a:endParaRPr lang="en-US" sz="3200">
              <a:solidFill>
                <a:prstClr val="black"/>
              </a:solidFill>
              <a:latin typeface="Calibri" panose="020F0502020204030204"/>
            </a:endParaRPr>
          </a:p>
          <a:p>
            <a:pPr marR="0" lvl="1" algn="l" defTabSz="914400">
              <a:lnSpc>
                <a:spcPct val="100000"/>
              </a:lnSpc>
              <a:spcBef>
                <a:spcPts val="0"/>
              </a:spcBef>
              <a:spcAft>
                <a:spcPts val="0"/>
              </a:spcAft>
              <a:buClrTx/>
              <a:buSzTx/>
              <a:tabLst/>
              <a:defRPr/>
            </a:pPr>
            <a:endParaRPr lang="en-US" sz="3200" b="0" i="0" u="none" strike="noStrike" kern="1200" cap="none" spc="0" normalizeH="0" baseline="0" noProof="0">
              <a:ln>
                <a:noFill/>
              </a:ln>
              <a:effectLst/>
              <a:uLnTx/>
              <a:uFillTx/>
              <a:latin typeface="Calibri" panose="020F0502020204030204"/>
              <a:cs typeface="Calibri"/>
            </a:endParaRPr>
          </a:p>
          <a:p>
            <a:pPr marL="914400" lvl="1" indent="-457200">
              <a:buFont typeface="Arial"/>
              <a:buChar char="•"/>
              <a:defRPr/>
            </a:pPr>
            <a:r>
              <a:rPr lang="en-US" sz="3200">
                <a:latin typeface="Calibri" panose="020F0502020204030204"/>
                <a:cs typeface="Calibri"/>
              </a:rPr>
              <a:t>Wear Bucs shirts/jerseys or colors Friday (Land's End bottoms)!! G</a:t>
            </a:r>
            <a:r>
              <a:rPr lang="en-US" sz="3200">
                <a:solidFill>
                  <a:srgbClr val="FF0000"/>
                </a:solidFill>
                <a:latin typeface="Calibri" panose="020F0502020204030204"/>
                <a:cs typeface="Calibri"/>
              </a:rPr>
              <a:t>O</a:t>
            </a:r>
            <a:r>
              <a:rPr lang="en-US" sz="3200">
                <a:latin typeface="Calibri" panose="020F0502020204030204"/>
                <a:cs typeface="Calibri"/>
              </a:rPr>
              <a:t> B</a:t>
            </a:r>
            <a:r>
              <a:rPr lang="en-US" sz="3200">
                <a:solidFill>
                  <a:srgbClr val="FF0000"/>
                </a:solidFill>
                <a:latin typeface="Calibri" panose="020F0502020204030204"/>
                <a:cs typeface="Calibri"/>
              </a:rPr>
              <a:t>U</a:t>
            </a:r>
            <a:r>
              <a:rPr lang="en-US" sz="3200">
                <a:latin typeface="Calibri" panose="020F0502020204030204"/>
                <a:cs typeface="Calibri"/>
              </a:rPr>
              <a:t>C</a:t>
            </a:r>
            <a:r>
              <a:rPr lang="en-US" sz="3200">
                <a:solidFill>
                  <a:srgbClr val="FF0000"/>
                </a:solidFill>
                <a:latin typeface="Calibri" panose="020F0502020204030204"/>
                <a:cs typeface="Calibri"/>
              </a:rPr>
              <a:t>S</a:t>
            </a:r>
            <a:r>
              <a:rPr lang="en-US" sz="3200">
                <a:latin typeface="Calibri" panose="020F0502020204030204"/>
                <a:cs typeface="Calibri"/>
              </a:rPr>
              <a:t>!!!</a:t>
            </a:r>
            <a:endParaRPr lang="en-US" sz="3200" b="0" i="0" u="none" strike="noStrike" kern="1200" cap="none" spc="0" normalizeH="0" baseline="0" noProof="0">
              <a:ln>
                <a:noFill/>
              </a:ln>
              <a:effectLst/>
              <a:uLnTx/>
              <a:uFillTx/>
              <a:latin typeface="Calibri" panose="020F0502020204030204"/>
              <a:cs typeface="Calibri"/>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0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indent="-742950">
              <a:buFontTx/>
              <a:buAutoNum type="arabicPeriod"/>
              <a:defRPr/>
            </a:pPr>
            <a:endParaRPr lang="en-US" sz="3600">
              <a:solidFill>
                <a:prstClr val="black"/>
              </a:solidFill>
              <a:latin typeface="Calibri" panose="020F0502020204030204"/>
              <a:cs typeface="Calibri" panose="020F0502020204030204"/>
            </a:endParaRPr>
          </a:p>
          <a:p>
            <a:pPr marL="742950" indent="-742950">
              <a:buFontTx/>
              <a:buAutoNum type="arabicPeriod"/>
              <a:defRPr/>
            </a:pPr>
            <a:endParaRPr lang="en-US" sz="3600">
              <a:solidFill>
                <a:prstClr val="black"/>
              </a:solidFill>
              <a:latin typeface="Calibri" panose="020F0502020204030204"/>
              <a:cs typeface="Calibri" panose="020F0502020204030204"/>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424648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6A22-EFB2-4001-8D81-04686A3E6D57}"/>
              </a:ext>
            </a:extLst>
          </p:cNvPr>
          <p:cNvSpPr>
            <a:spLocks noGrp="1"/>
          </p:cNvSpPr>
          <p:nvPr>
            <p:ph type="title"/>
          </p:nvPr>
        </p:nvSpPr>
        <p:spPr/>
        <p:txBody>
          <a:bodyPr>
            <a:normAutofit/>
          </a:bodyPr>
          <a:lstStyle/>
          <a:p>
            <a:pPr algn="ctr"/>
            <a:r>
              <a:rPr lang="en-US" sz="3600">
                <a:latin typeface="Calibri"/>
                <a:cs typeface="Calibri Light" panose="020F0302020204030204"/>
              </a:rPr>
              <a:t>Bayshore Christian Family Businesses Directory</a:t>
            </a:r>
          </a:p>
        </p:txBody>
      </p:sp>
      <p:sp>
        <p:nvSpPr>
          <p:cNvPr id="3" name="Content Placeholder 2">
            <a:extLst>
              <a:ext uri="{FF2B5EF4-FFF2-40B4-BE49-F238E27FC236}">
                <a16:creationId xmlns:a16="http://schemas.microsoft.com/office/drawing/2014/main" id="{F2A18A46-D5E2-4B7B-845B-0F696BC75A82}"/>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a:p>
            <a:r>
              <a:rPr lang="en-US">
                <a:cs typeface="Calibri"/>
              </a:rPr>
              <a:t>We want to share the information of businesses owned or operated by Bayshore Christian School families in a directory on our PTFW website. </a:t>
            </a:r>
          </a:p>
          <a:p>
            <a:r>
              <a:rPr lang="en-US">
                <a:cs typeface="Calibri"/>
              </a:rPr>
              <a:t>Please complete this form by February 10th to be included: </a:t>
            </a:r>
            <a:r>
              <a:rPr lang="en-US">
                <a:ea typeface="+mn-lt"/>
                <a:cs typeface="+mn-lt"/>
              </a:rPr>
              <a:t> </a:t>
            </a:r>
            <a:r>
              <a:rPr lang="en-US">
                <a:ea typeface="+mn-lt"/>
                <a:cs typeface="+mn-lt"/>
                <a:hlinkClick r:id="rId2"/>
              </a:rPr>
              <a:t>https://forms.gle/Na81E1JUFKsGsXYj8</a:t>
            </a:r>
            <a:r>
              <a:rPr lang="en-US">
                <a:ea typeface="+mn-lt"/>
                <a:cs typeface="+mn-lt"/>
              </a:rPr>
              <a:t> (form was also emailed February 2nd)</a:t>
            </a:r>
          </a:p>
          <a:p>
            <a:endParaRPr lang="en-US">
              <a:cs typeface="Calibri"/>
            </a:endParaRPr>
          </a:p>
        </p:txBody>
      </p:sp>
    </p:spTree>
    <p:extLst>
      <p:ext uri="{BB962C8B-B14F-4D97-AF65-F5344CB8AC3E}">
        <p14:creationId xmlns:p14="http://schemas.microsoft.com/office/powerpoint/2010/main" val="163964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820400" cy="93256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Spirit Night Updates- Amanda Melton</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kumimoji="0" lang="en-US" sz="2000" b="0" i="0" u="none" strike="noStrike" kern="1200" cap="none" spc="0" normalizeH="0" baseline="0" noProof="0">
                <a:ln>
                  <a:noFill/>
                </a:ln>
                <a:effectLst/>
                <a:uLnTx/>
                <a:uFillTx/>
                <a:latin typeface="Calibri" panose="020F0502020204030204"/>
                <a:ea typeface="+mn-ea"/>
                <a:cs typeface="+mn-cs"/>
              </a:rPr>
              <a:t>Dairy Joy</a:t>
            </a:r>
            <a:r>
              <a:rPr lang="en-US" sz="2000">
                <a:latin typeface="Calibri" panose="020F0502020204030204"/>
              </a:rPr>
              <a:t> and Chipotle</a:t>
            </a:r>
            <a:endParaRPr lang="en-US" sz="2000" b="0" i="0" u="none" strike="noStrike" kern="1200" cap="none" spc="0" normalizeH="0" baseline="0" noProof="0">
              <a:ln>
                <a:noFill/>
              </a:ln>
              <a:effectLst/>
              <a:uLnTx/>
              <a:uFillTx/>
              <a:latin typeface="Calibri" panose="020F0502020204030204"/>
              <a:cs typeface="Calibri"/>
            </a:endParaRPr>
          </a:p>
          <a:p>
            <a:pPr marL="1371600" lvl="2" indent="-457200">
              <a:buFont typeface="Arial" panose="020B0604020202020204" pitchFamily="34" charset="0"/>
              <a:buChar char="•"/>
              <a:defRPr/>
            </a:pPr>
            <a:r>
              <a:rPr lang="en-US" sz="2000">
                <a:latin typeface="Calibri" panose="020F0502020204030204"/>
              </a:rPr>
              <a:t>Great turn out. Thank you! </a:t>
            </a:r>
            <a:endParaRPr lang="en-US" sz="2000">
              <a:latin typeface="Calibri" panose="020F0502020204030204"/>
              <a:cs typeface="Calibri"/>
            </a:endParaRPr>
          </a:p>
          <a:p>
            <a:pPr marL="1371600" lvl="2" indent="-457200">
              <a:buFont typeface="Arial" panose="020B0604020202020204" pitchFamily="34" charset="0"/>
              <a:buChar char="•"/>
              <a:defRPr/>
            </a:pPr>
            <a:endParaRPr lang="en-US" sz="2000">
              <a:latin typeface="Calibri" panose="020F0502020204030204"/>
            </a:endParaRPr>
          </a:p>
          <a:p>
            <a:pPr marL="914400" lvl="1" indent="-457200">
              <a:buFont typeface="Arial" panose="020B0604020202020204" pitchFamily="34" charset="0"/>
              <a:buChar char="•"/>
              <a:defRPr/>
            </a:pPr>
            <a:r>
              <a:rPr kumimoji="0" lang="en-US" sz="2000" b="1" i="0" u="none" strike="noStrike" kern="1200" cap="none" spc="0" normalizeH="0" baseline="0" noProof="0">
                <a:ln>
                  <a:noFill/>
                </a:ln>
                <a:effectLst/>
                <a:uLnTx/>
                <a:uFillTx/>
                <a:latin typeface="Calibri" panose="020F0502020204030204"/>
                <a:ea typeface="+mn-ea"/>
                <a:cs typeface="+mn-cs"/>
              </a:rPr>
              <a:t>Anthony’s Coal Fire Pizza</a:t>
            </a:r>
            <a:r>
              <a:rPr lang="en-US" sz="2000" b="1">
                <a:latin typeface="Calibri" panose="020F0502020204030204"/>
              </a:rPr>
              <a:t> at 1901 S Dale Mabry, 33629</a:t>
            </a:r>
            <a:endParaRPr lang="en-US" sz="2000" b="1" i="0" u="none" strike="noStrike" kern="1200" cap="none" spc="0" normalizeH="0" baseline="0" noProof="0">
              <a:ln>
                <a:noFill/>
              </a:ln>
              <a:effectLst/>
              <a:uLnTx/>
              <a:uFillTx/>
              <a:latin typeface="Calibri" panose="020F0502020204030204"/>
              <a:cs typeface="Calibri"/>
            </a:endParaRPr>
          </a:p>
          <a:p>
            <a:pPr marL="1371600" lvl="2" indent="-457200">
              <a:buFont typeface="Arial" panose="020B0604020202020204" pitchFamily="34" charset="0"/>
              <a:buChar char="•"/>
              <a:defRPr/>
            </a:pPr>
            <a:r>
              <a:rPr lang="en-US" sz="2000" b="1">
                <a:latin typeface="Calibri" panose="020F0502020204030204"/>
              </a:rPr>
              <a:t>February 17</a:t>
            </a:r>
            <a:r>
              <a:rPr lang="en-US" sz="2000" b="1" baseline="30000">
                <a:latin typeface="Calibri" panose="020F0502020204030204"/>
              </a:rPr>
              <a:t>th  </a:t>
            </a:r>
            <a:r>
              <a:rPr lang="en-US" sz="2000" b="1">
                <a:latin typeface="Calibri" panose="020F0502020204030204"/>
              </a:rPr>
              <a:t>11:00am-9:00pm!  ALL DAY!!</a:t>
            </a:r>
            <a:endParaRPr lang="en-US" sz="2000" b="1">
              <a:latin typeface="Calibri" panose="020F0502020204030204"/>
              <a:cs typeface="Calibri"/>
            </a:endParaRPr>
          </a:p>
          <a:p>
            <a:pPr marL="1828800" lvl="3" indent="-457200">
              <a:buFont typeface="Arial" panose="020B0604020202020204" pitchFamily="34" charset="0"/>
              <a:buChar char="•"/>
              <a:defRPr/>
            </a:pPr>
            <a:r>
              <a:rPr lang="en-US" sz="2000" b="1">
                <a:latin typeface="Calibri" panose="020F0502020204030204"/>
                <a:cs typeface="Calibri"/>
              </a:rPr>
              <a:t>Mention Bayshore Christian School at checkout in person or on the phone (813) 258-2625</a:t>
            </a:r>
          </a:p>
          <a:p>
            <a:pPr marL="1828800" lvl="3" indent="-457200">
              <a:buFont typeface="Arial" panose="020B0604020202020204" pitchFamily="34" charset="0"/>
              <a:buChar char="•"/>
              <a:defRPr/>
            </a:pPr>
            <a:r>
              <a:rPr lang="en-US" sz="2000" b="1">
                <a:latin typeface="Calibri" panose="020F0502020204030204"/>
                <a:cs typeface="Calibri"/>
              </a:rPr>
              <a:t>Online or delivery apps: in section for order notes or special instructions add Bayshore Christian School</a:t>
            </a:r>
          </a:p>
          <a:p>
            <a:pPr marL="1828800" lvl="3" indent="-457200">
              <a:buFont typeface="Arial" panose="020B0604020202020204" pitchFamily="34" charset="0"/>
              <a:buChar char="•"/>
              <a:defRPr/>
            </a:pPr>
            <a:r>
              <a:rPr lang="en-US" sz="2000" b="1">
                <a:latin typeface="Calibri" panose="020F0502020204030204"/>
                <a:cs typeface="Calibri"/>
              </a:rPr>
              <a:t>We get 20% of all orders! </a:t>
            </a:r>
            <a:endParaRPr lang="en-US" sz="2000" b="1">
              <a:latin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mn-ea"/>
                <a:cs typeface="+mn-cs"/>
              </a:rPr>
              <a:t>PDQ</a:t>
            </a:r>
            <a:endParaRPr lang="en-US" sz="2000" b="0" i="0" u="none" strike="noStrike" kern="1200" cap="none" spc="0" normalizeH="0" baseline="0" noProof="0">
              <a:ln>
                <a:noFill/>
              </a:ln>
              <a:effectLst/>
              <a:uLnTx/>
              <a:uFillTx/>
              <a:latin typeface="Calibri" panose="020F0502020204030204"/>
              <a:cs typeface="Calibri"/>
            </a:endParaRPr>
          </a:p>
          <a:p>
            <a:pPr marL="1371600" lvl="2" indent="-457200">
              <a:buFont typeface="Arial" panose="020B0604020202020204" pitchFamily="34" charset="0"/>
              <a:buChar char="•"/>
              <a:defRPr/>
            </a:pPr>
            <a:r>
              <a:rPr lang="en-US" sz="2000">
                <a:latin typeface="Calibri" panose="020F0502020204030204"/>
              </a:rPr>
              <a:t>April 21</a:t>
            </a:r>
            <a:r>
              <a:rPr lang="en-US" sz="2000" baseline="30000">
                <a:latin typeface="Calibri" panose="020F0502020204030204"/>
              </a:rPr>
              <a:t>st</a:t>
            </a:r>
            <a:endParaRPr lang="en-US" sz="2000">
              <a:latin typeface="Calibri" panose="020F0502020204030204"/>
              <a:cs typeface="Calibri"/>
            </a:endParaRPr>
          </a:p>
          <a:p>
            <a:pPr marL="1828800" lvl="3" indent="-457200">
              <a:buFont typeface="Arial" panose="020B0604020202020204" pitchFamily="34" charset="0"/>
              <a:buChar char="•"/>
              <a:defRPr/>
            </a:pPr>
            <a:r>
              <a:rPr kumimoji="0" lang="en-US" sz="2000" b="0" i="0" u="none" strike="noStrike" kern="1200" cap="none" spc="0" normalizeH="0" baseline="0" noProof="0">
                <a:ln>
                  <a:noFill/>
                </a:ln>
                <a:effectLst/>
                <a:uLnTx/>
                <a:uFillTx/>
                <a:latin typeface="Calibri" panose="020F0502020204030204"/>
                <a:ea typeface="+mn-ea"/>
                <a:cs typeface="+mn-cs"/>
              </a:rPr>
              <a:t>Time and </a:t>
            </a:r>
            <a:r>
              <a:rPr lang="en-US" sz="2000">
                <a:latin typeface="Calibri" panose="020F0502020204030204"/>
              </a:rPr>
              <a:t>details will be shared closer to the date</a:t>
            </a:r>
            <a:endParaRPr lang="en-US" sz="2000" b="0" i="0" u="none" strike="noStrike" kern="1200" cap="none" spc="0" normalizeH="0" baseline="0" noProof="0">
              <a:ln>
                <a:noFill/>
              </a:ln>
              <a:effectLst/>
              <a:uLnTx/>
              <a:uFillTx/>
              <a:latin typeface="Calibri" panose="020F0502020204030204"/>
              <a:cs typeface="Calibri"/>
            </a:endParaRPr>
          </a:p>
          <a:p>
            <a:pPr marL="1828800" lvl="3" indent="-457200">
              <a:buFont typeface="Arial" panose="020B0604020202020204" pitchFamily="34" charset="0"/>
              <a:buChar char="•"/>
              <a:defRPr/>
            </a:pPr>
            <a:endParaRPr lang="en-US" sz="2800">
              <a:solidFill>
                <a:prstClr val="black"/>
              </a:solidFill>
              <a:latin typeface="Calibri" panose="020F0502020204030204"/>
            </a:endParaRPr>
          </a:p>
          <a:p>
            <a:pPr marL="1828800" lvl="3" indent="-457200">
              <a:buFont typeface="Arial" panose="020B0604020202020204" pitchFamily="34" charset="0"/>
              <a:buChar char="•"/>
              <a:defRPr/>
            </a:pPr>
            <a:endParaRPr lang="en-US" sz="280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217398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7577" y="2671117"/>
            <a:ext cx="5740212" cy="8771632"/>
          </a:xfrm>
          <a:prstGeom prst="rect">
            <a:avLst/>
          </a:prstGeom>
          <a:noFill/>
        </p:spPr>
        <p:txBody>
          <a:bodyPr wrap="square" lIns="91440" tIns="45720" rIns="91440" bIns="45720" rtlCol="0" anchor="t">
            <a:spAutoFit/>
          </a:bodyPr>
          <a:lstStyle/>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a:latin typeface="Calibri" panose="020F0502020204030204"/>
                <a:cs typeface="Calibri" panose="020F0502020204030204"/>
              </a:rPr>
              <a:t>Amanda also plans to head a new Teacher Appreciation Committee that will deliver monthly surprises to the teachers. More details to come!</a:t>
            </a:r>
          </a:p>
          <a:p>
            <a:pPr marL="914400" lvl="1" indent="-457200">
              <a:buFont typeface="Arial" panose="020B0604020202020204" pitchFamily="34" charset="0"/>
              <a:buChar char="•"/>
              <a:defRPr/>
            </a:pPr>
            <a:endParaRPr lang="en-US" sz="3200">
              <a:solidFill>
                <a:prstClr val="black"/>
              </a:solidFill>
              <a:latin typeface="Calibri" panose="020F0502020204030204"/>
              <a:cs typeface="Calibri" panose="020F0502020204030204"/>
            </a:endParaRPr>
          </a:p>
          <a:p>
            <a:pPr marL="914400" lvl="1" indent="-457200">
              <a:buFont typeface="Arial" panose="020B0604020202020204" pitchFamily="34" charset="0"/>
              <a:buChar char="•"/>
              <a:defRPr/>
            </a:pPr>
            <a:endParaRPr lang="en-US" sz="3200">
              <a:solidFill>
                <a:prstClr val="black"/>
              </a:solidFill>
              <a:latin typeface="Calibri" panose="020F0502020204030204"/>
              <a:cs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6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742950" indent="-742950">
              <a:buFont typeface="Arial" panose="020B0604020202020204" pitchFamily="34" charset="0"/>
              <a:buChar char="•"/>
              <a:defRPr/>
            </a:pPr>
            <a:endParaRPr lang="en-US" sz="3600">
              <a:solidFill>
                <a:prstClr val="black"/>
              </a:solidFill>
              <a:latin typeface="Calibri" panose="020F0502020204030204"/>
              <a:cs typeface="Calibri" panose="020F0502020204030204"/>
            </a:endParaRPr>
          </a:p>
          <a:p>
            <a:pPr marL="571500" indent="-571500">
              <a:buFont typeface="Arial" panose="020B0604020202020204" pitchFamily="34" charset="0"/>
              <a:buChar char="•"/>
              <a:defRPr/>
            </a:pPr>
            <a:endParaRPr lang="en-US" sz="3600">
              <a:solidFill>
                <a:prstClr val="black"/>
              </a:solidFill>
              <a:latin typeface="Calibri" panose="020F0502020204030204"/>
              <a:cs typeface="Calibri" panose="020F0502020204030204"/>
            </a:endParaRPr>
          </a:p>
          <a:p>
            <a:pPr marL="742950" indent="-742950">
              <a:buFont typeface="Arial" panose="020B0604020202020204" pitchFamily="34" charset="0"/>
              <a:buChar char="•"/>
              <a:defRPr/>
            </a:pPr>
            <a:endParaRPr lang="en-US" sz="3600">
              <a:solidFill>
                <a:prstClr val="black"/>
              </a:solidFill>
              <a:latin typeface="Calibri" panose="020F0502020204030204"/>
              <a:cs typeface="Calibri" panose="020F0502020204030204"/>
            </a:endParaRPr>
          </a:p>
          <a:p>
            <a:pPr marL="742950" indent="-742950">
              <a:buFont typeface="Arial" panose="020B0604020202020204" pitchFamily="34" charset="0"/>
              <a:buChar char="•"/>
              <a:defRPr/>
            </a:pPr>
            <a:endParaRPr lang="en-US" sz="3600">
              <a:solidFill>
                <a:prstClr val="black"/>
              </a:solidFill>
              <a:latin typeface="Calibri" panose="020F0502020204030204"/>
              <a:cs typeface="Calibri" panose="020F0502020204030204"/>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pic>
        <p:nvPicPr>
          <p:cNvPr id="7" name="Picture 6" descr="A picture containing indoor, ceiling, floor, wall&#10;&#10;Description automatically generated">
            <a:extLst>
              <a:ext uri="{FF2B5EF4-FFF2-40B4-BE49-F238E27FC236}">
                <a16:creationId xmlns:a16="http://schemas.microsoft.com/office/drawing/2014/main" id="{A327A283-64FC-C043-BDD6-6D5494BF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7087"/>
            <a:ext cx="5947884" cy="4460913"/>
          </a:xfrm>
          <a:prstGeom prst="rect">
            <a:avLst/>
          </a:prstGeom>
        </p:spPr>
      </p:pic>
      <p:sp>
        <p:nvSpPr>
          <p:cNvPr id="8" name="TextBox 7">
            <a:extLst>
              <a:ext uri="{FF2B5EF4-FFF2-40B4-BE49-F238E27FC236}">
                <a16:creationId xmlns:a16="http://schemas.microsoft.com/office/drawing/2014/main" id="{E7E7A378-4046-F346-892D-56F69CF1B1F6}"/>
              </a:ext>
            </a:extLst>
          </p:cNvPr>
          <p:cNvSpPr txBox="1"/>
          <p:nvPr/>
        </p:nvSpPr>
        <p:spPr>
          <a:xfrm>
            <a:off x="274320" y="-10532"/>
            <a:ext cx="10907800" cy="840230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Teacher Appreciation</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defRPr/>
            </a:pPr>
            <a:endParaRPr lang="en-US" sz="3600">
              <a:latin typeface="Calibri" panose="020F0502020204030204"/>
            </a:endParaRPr>
          </a:p>
          <a:p>
            <a:pPr marL="914400" lvl="1" indent="-457200">
              <a:buFont typeface="Arial" panose="020B0604020202020204" pitchFamily="34" charset="0"/>
              <a:buChar char="•"/>
              <a:defRPr/>
            </a:pPr>
            <a:r>
              <a:rPr lang="en-US" sz="3200">
                <a:latin typeface="Calibri" panose="020F0502020204030204"/>
              </a:rPr>
              <a:t>Thank you to Amanda Keovongsa and Heather Traynor for the beautiful update to the Teacher's Lounge! </a:t>
            </a:r>
            <a:endParaRPr lang="en-US" sz="3200">
              <a:solidFill>
                <a:prstClr val="black"/>
              </a:solidFill>
              <a:latin typeface="Calibri" panose="020F0502020204030204"/>
              <a:cs typeface="Calibri" panose="020F0502020204030204"/>
            </a:endParaRPr>
          </a:p>
          <a:p>
            <a:pPr marL="914400" lvl="1" indent="-457200">
              <a:buFont typeface="Arial" panose="020B0604020202020204" pitchFamily="34" charset="0"/>
              <a:buChar char="•"/>
              <a:defRPr/>
            </a:pPr>
            <a:endParaRPr lang="en-US" sz="3200">
              <a:solidFill>
                <a:prstClr val="black"/>
              </a:solidFill>
              <a:latin typeface="Calibri" panose="020F0502020204030204"/>
              <a:cs typeface="Calibri" panose="020F0502020204030204"/>
            </a:endParaRPr>
          </a:p>
          <a:p>
            <a:pPr marL="914400" lvl="1" indent="-457200">
              <a:buFont typeface="Arial" panose="020B0604020202020204" pitchFamily="34" charset="0"/>
              <a:buChar char="•"/>
              <a:defRPr/>
            </a:pPr>
            <a:endParaRPr lang="en-US" sz="3200">
              <a:solidFill>
                <a:prstClr val="black"/>
              </a:solidFill>
              <a:latin typeface="Calibri" panose="020F0502020204030204"/>
              <a:cs typeface="Calibri" panose="020F0502020204030204"/>
            </a:endParaRPr>
          </a:p>
          <a:p>
            <a:pPr marL="914400" lvl="1" indent="-457200">
              <a:buFont typeface="Arial" panose="020B0604020202020204" pitchFamily="34" charset="0"/>
              <a:buChar char="•"/>
              <a:defRPr/>
            </a:pPr>
            <a:endParaRPr lang="en-US" sz="3200">
              <a:solidFill>
                <a:prstClr val="black"/>
              </a:solidFill>
              <a:latin typeface="Calibri" panose="020F0502020204030204"/>
              <a:cs typeface="Calibri" panose="020F0502020204030204"/>
            </a:endParaRPr>
          </a:p>
          <a:p>
            <a:pPr marR="0" lvl="1" algn="l" defTabSz="914400" rtl="0" eaLnBrk="1" fontAlgn="auto" latinLnBrk="0" hangingPunct="1">
              <a:lnSpc>
                <a:spcPct val="100000"/>
              </a:lnSpc>
              <a:spcBef>
                <a:spcPts val="0"/>
              </a:spcBef>
              <a:spcAft>
                <a:spcPts val="0"/>
              </a:spcAft>
              <a:buClrTx/>
              <a:buSzTx/>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R="0" lvl="2" algn="l" defTabSz="914400" rtl="0" eaLnBrk="1" fontAlgn="auto" latinLnBrk="0" hangingPunct="1">
              <a:lnSpc>
                <a:spcPct val="100000"/>
              </a:lnSpc>
              <a:spcBef>
                <a:spcPts val="0"/>
              </a:spcBef>
              <a:spcAft>
                <a:spcPts val="0"/>
              </a:spcAft>
              <a:buClrTx/>
              <a:buSzTx/>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US" sz="36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742950" indent="-742950">
              <a:buFontTx/>
              <a:buAutoNum type="arabicPeriod"/>
              <a:defRPr/>
            </a:pPr>
            <a:endParaRPr lang="en-US" sz="3600">
              <a:solidFill>
                <a:prstClr val="black"/>
              </a:solidFill>
              <a:latin typeface="Calibri" panose="020F0502020204030204"/>
              <a:cs typeface="Calibri" panose="020F0502020204030204"/>
            </a:endParaRPr>
          </a:p>
          <a:p>
            <a:pPr>
              <a:defRPr/>
            </a:pPr>
            <a:endParaRPr lang="en-US" sz="3600">
              <a:solidFill>
                <a:prstClr val="black"/>
              </a:solidFill>
              <a:latin typeface="Calibri" panose="020F0502020204030204"/>
              <a:cs typeface="Calibri" panose="020F0502020204030204"/>
            </a:endParaRPr>
          </a:p>
          <a:p>
            <a:pPr marL="742950" indent="-742950">
              <a:buFontTx/>
              <a:buAutoNum type="arabicPeriod"/>
              <a:defRPr/>
            </a:pPr>
            <a:endParaRPr lang="en-US" sz="3600">
              <a:solidFill>
                <a:prstClr val="black"/>
              </a:solidFill>
              <a:latin typeface="Calibri" panose="020F0502020204030204"/>
              <a:cs typeface="Calibri" panose="020F0502020204030204"/>
            </a:endParaRPr>
          </a:p>
          <a:p>
            <a:pPr marL="742950" indent="-742950">
              <a:buFontTx/>
              <a:buAutoNum type="arabicPeriod"/>
              <a:defRPr/>
            </a:pPr>
            <a:endParaRPr lang="en-US" sz="3600">
              <a:solidFill>
                <a:prstClr val="black"/>
              </a:solidFill>
              <a:latin typeface="Calibri" panose="020F0502020204030204"/>
              <a:cs typeface="Calibri" panose="020F0502020204030204"/>
            </a:endParaRPr>
          </a:p>
        </p:txBody>
      </p:sp>
    </p:spTree>
    <p:extLst>
      <p:ext uri="{BB962C8B-B14F-4D97-AF65-F5344CB8AC3E}">
        <p14:creationId xmlns:p14="http://schemas.microsoft.com/office/powerpoint/2010/main" val="43520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10008824" cy="9325630"/>
          </a:xfrm>
          <a:prstGeom prst="rect">
            <a:avLst/>
          </a:prstGeom>
          <a:noFill/>
        </p:spPr>
        <p:txBody>
          <a:bodyPr wrap="square" lIns="91440" tIns="45720" rIns="91440" bIns="45720" rtlCol="0" anchor="t">
            <a:spAutoFit/>
          </a:bodyPr>
          <a:lstStyle/>
          <a:p>
            <a:pPr algn="ctr">
              <a:defRPr/>
            </a:pPr>
            <a:r>
              <a:rPr lang="en-US" sz="3600">
                <a:latin typeface="Calibri" panose="020F0502020204030204"/>
                <a:cs typeface="Calibri"/>
              </a:rPr>
              <a:t>Parent/Teacher Coffee Social</a:t>
            </a:r>
            <a:endParaRPr lang="en-US" sz="3600" b="0" i="0" u="none" strike="noStrike" kern="1200" cap="none" spc="0" normalizeH="0" baseline="0" noProof="0">
              <a:ln>
                <a:noFill/>
              </a:ln>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lang="en-US" sz="3200">
                <a:latin typeface="Calibri" panose="020F0502020204030204"/>
              </a:rPr>
              <a:t>When: Thursday, 2/11</a:t>
            </a:r>
          </a:p>
          <a:p>
            <a:pPr marL="914400" lvl="1" indent="-457200">
              <a:buFont typeface="Arial" panose="020B0604020202020204" pitchFamily="34" charset="0"/>
              <a:buChar char="•"/>
              <a:defRPr/>
            </a:pPr>
            <a:r>
              <a:rPr lang="en-US" sz="3200">
                <a:latin typeface="Calibri" panose="020F0502020204030204"/>
                <a:cs typeface="Calibri" panose="020F0502020204030204"/>
              </a:rPr>
              <a:t>All are welcome from 7:30-9:00 am but please let teachers go first so they can get to class :)</a:t>
            </a:r>
          </a:p>
          <a:p>
            <a:pPr marL="914400" lvl="1" indent="-457200">
              <a:buFont typeface="Arial" panose="020B0604020202020204" pitchFamily="34" charset="0"/>
              <a:buChar char="•"/>
              <a:defRPr/>
            </a:pPr>
            <a:r>
              <a:rPr lang="en-US" sz="3200">
                <a:latin typeface="Calibri" panose="020F0502020204030204"/>
                <a:cs typeface="Calibri" panose="020F0502020204030204"/>
              </a:rPr>
              <a:t>PTFW and the school will provide coffee from Dunkin’ Donuts with lots of yummy creamers!</a:t>
            </a:r>
          </a:p>
          <a:p>
            <a:pPr marL="914400" lvl="1" indent="-457200">
              <a:buFont typeface="Arial" panose="020B0604020202020204" pitchFamily="34" charset="0"/>
              <a:buChar char="•"/>
              <a:defRPr/>
            </a:pPr>
            <a:r>
              <a:rPr lang="en-US" sz="3200">
                <a:latin typeface="Calibri" panose="020F0502020204030204"/>
                <a:cs typeface="Calibri" panose="020F0502020204030204"/>
              </a:rPr>
              <a:t>REMEMBER: Please practice social distancing and wear a mask when not drinking coffee</a:t>
            </a:r>
          </a:p>
          <a:p>
            <a:pPr marL="914400" lvl="1" indent="-457200">
              <a:buFont typeface="Arial" panose="020B0604020202020204" pitchFamily="34" charset="0"/>
              <a:buChar char="•"/>
              <a:defRPr/>
            </a:pPr>
            <a:r>
              <a:rPr lang="en-US" sz="3200">
                <a:latin typeface="Calibri" panose="020F0502020204030204"/>
                <a:cs typeface="Calibri" panose="020F0502020204030204"/>
              </a:rPr>
              <a:t>Email reminder will be sent next week</a:t>
            </a:r>
          </a:p>
          <a:p>
            <a:pPr marL="914400" lvl="1" indent="-457200">
              <a:buFont typeface="Arial" panose="020B0604020202020204" pitchFamily="34" charset="0"/>
              <a:buChar char="•"/>
              <a:defRPr/>
            </a:pPr>
            <a:r>
              <a:rPr lang="en-US" sz="3200">
                <a:latin typeface="Calibri" panose="020F0502020204030204"/>
                <a:cs typeface="Calibri" panose="020F0502020204030204"/>
              </a:rPr>
              <a:t>Help with coffee pick up? 7:15 am on 2/11</a:t>
            </a:r>
            <a:endParaRPr lang="en-US" sz="3200" b="0" i="0" u="none" strike="noStrike" kern="1200" cap="none" spc="0" normalizeH="0" baseline="0" noProof="0">
              <a:ln>
                <a:noFill/>
              </a:ln>
              <a:effectLst/>
              <a:uLnTx/>
              <a:uFillTx/>
              <a:latin typeface="Calibri" panose="020F0502020204030204"/>
              <a:cs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US" sz="36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742950" marR="0" lvl="0" indent="-742950" algn="l" defTabSz="914400" rtl="0" eaLnBrk="1" fontAlgn="auto" latinLnBrk="0" hangingPunct="1">
              <a:lnSpc>
                <a:spcPct val="100000"/>
              </a:lnSpc>
              <a:spcBef>
                <a:spcPts val="0"/>
              </a:spcBef>
              <a:spcAft>
                <a:spcPts val="0"/>
              </a:spcAft>
              <a:buClrTx/>
              <a:buSzTx/>
              <a:buAutoNum type="arabicPeriod"/>
              <a:tabLst/>
              <a:defRPr/>
            </a:pPr>
            <a:endParaRPr lang="en-US" sz="36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a:defRPr/>
            </a:pPr>
            <a:endParaRPr lang="en-US" sz="3600">
              <a:solidFill>
                <a:prstClr val="black"/>
              </a:solidFill>
              <a:latin typeface="Calibri" panose="020F0502020204030204"/>
              <a:cs typeface="Calibri" panose="020F0502020204030204"/>
            </a:endParaRPr>
          </a:p>
          <a:p>
            <a:pPr marL="742950" indent="-742950">
              <a:buFontTx/>
              <a:buAutoNum type="arabicPeriod"/>
              <a:defRPr/>
            </a:pPr>
            <a:endParaRPr lang="en-US" sz="3600">
              <a:solidFill>
                <a:prstClr val="black"/>
              </a:solidFill>
              <a:latin typeface="Calibri" panose="020F0502020204030204"/>
              <a:cs typeface="Calibri" panose="020F0502020204030204"/>
            </a:endParaRPr>
          </a:p>
          <a:p>
            <a:pPr marL="742950" indent="-742950">
              <a:buFontTx/>
              <a:buAutoNum type="arabicPeriod"/>
              <a:defRPr/>
            </a:pPr>
            <a:endParaRPr lang="en-US" sz="3600">
              <a:solidFill>
                <a:prstClr val="black"/>
              </a:solidFill>
              <a:latin typeface="Calibri" panose="020F0502020204030204"/>
              <a:cs typeface="Calibri" panose="020F0502020204030204"/>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299" y="5272939"/>
            <a:ext cx="1351381" cy="1351381"/>
          </a:xfrm>
          <a:prstGeom prst="rect">
            <a:avLst/>
          </a:prstGeom>
        </p:spPr>
      </p:pic>
    </p:spTree>
    <p:extLst>
      <p:ext uri="{BB962C8B-B14F-4D97-AF65-F5344CB8AC3E}">
        <p14:creationId xmlns:p14="http://schemas.microsoft.com/office/powerpoint/2010/main" val="13987217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Widescreen</PresentationFormat>
  <Paragraphs>192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1_Office Theme</vt:lpstr>
      <vt:lpstr>PTFW Parents, Teachers &amp; Faith Warriors February 3, 2021 *PLEASE BE SURE YOUR FIRST AND LAST NAME ARE LISTED AS THE ZOOM PARTICIPANT NAME FOR ATTENDANCE   </vt:lpstr>
      <vt:lpstr>PowerPoint Presentation</vt:lpstr>
      <vt:lpstr>PowerPoint Presentation</vt:lpstr>
      <vt:lpstr>PowerPoint Presentation</vt:lpstr>
      <vt:lpstr>PowerPoint Presentation</vt:lpstr>
      <vt:lpstr>Bayshore Christian Family Businesses Directory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PTFW Parents, Teachers &amp; Faith Warriors</dc:title>
  <dc:creator>Annette Sullivan</dc:creator>
  <cp:lastModifiedBy>Glyssel Cooper</cp:lastModifiedBy>
  <cp:revision>24</cp:revision>
  <dcterms:created xsi:type="dcterms:W3CDTF">2020-10-05T16:52:19Z</dcterms:created>
  <dcterms:modified xsi:type="dcterms:W3CDTF">2021-02-04T14:37:13Z</dcterms:modified>
</cp:coreProperties>
</file>