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64" r:id="rId3"/>
    <p:sldId id="262" r:id="rId4"/>
    <p:sldId id="261" r:id="rId5"/>
    <p:sldId id="263" r:id="rId6"/>
    <p:sldId id="265" r:id="rId7"/>
    <p:sldId id="260" r:id="rId8"/>
    <p:sldId id="266" r:id="rId9"/>
    <p:sldId id="259" r:id="rId10"/>
    <p:sldId id="258"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0CA5A-7823-5DB3-1C71-D731A315AF25}" v="301" dt="2021-08-25T20:38:33.505"/>
    <p1510:client id="{0954B3D8-5ECB-CE06-475D-F00312A7048C}" v="3077" dt="2021-08-25T02:38:47.335"/>
    <p1510:client id="{56541D36-3ABD-4D2A-A0A4-D8F630A89FD2}" v="1262" dt="2021-08-25T20:31:56.140"/>
    <p1510:client id="{80809FB2-4AC3-4100-8FCF-4901859891C5}" v="198" dt="2021-08-24T19:50:31.805"/>
    <p1510:client id="{8B43B875-A855-FE02-569E-20602ACD61A5}" v="26" dt="2021-08-25T21:04:12.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52B9E-194C-4592-9224-687BF36888F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0708653-DBB3-4788-A147-46EFE1902540}">
      <dgm:prSet/>
      <dgm:spPr/>
      <dgm:t>
        <a:bodyPr/>
        <a:lstStyle/>
        <a:p>
          <a:r>
            <a:rPr lang="en-US"/>
            <a:t>President: Amanda Perez (Pippin)</a:t>
          </a:r>
        </a:p>
      </dgm:t>
    </dgm:pt>
    <dgm:pt modelId="{AB95253D-3DD7-4B09-8B2E-2C3C5755E3B3}" type="parTrans" cxnId="{DB4F5520-D604-48F6-9AB0-A0F3FA8CF6F4}">
      <dgm:prSet/>
      <dgm:spPr/>
      <dgm:t>
        <a:bodyPr/>
        <a:lstStyle/>
        <a:p>
          <a:endParaRPr lang="en-US"/>
        </a:p>
      </dgm:t>
    </dgm:pt>
    <dgm:pt modelId="{AA87BF62-A4DD-463C-87B0-4A2ED5F30DA0}" type="sibTrans" cxnId="{DB4F5520-D604-48F6-9AB0-A0F3FA8CF6F4}">
      <dgm:prSet/>
      <dgm:spPr/>
      <dgm:t>
        <a:bodyPr/>
        <a:lstStyle/>
        <a:p>
          <a:endParaRPr lang="en-US"/>
        </a:p>
      </dgm:t>
    </dgm:pt>
    <dgm:pt modelId="{D933864A-2FCA-4DAF-A36C-1B2A9295641E}">
      <dgm:prSet/>
      <dgm:spPr/>
      <dgm:t>
        <a:bodyPr/>
        <a:lstStyle/>
        <a:p>
          <a:r>
            <a:rPr lang="en-US"/>
            <a:t>VP: </a:t>
          </a:r>
        </a:p>
      </dgm:t>
    </dgm:pt>
    <dgm:pt modelId="{6AE54EE8-9DDD-45ED-85A0-5216DACD607D}" type="parTrans" cxnId="{6E74BA45-E5A2-437D-94B3-107879B0EE55}">
      <dgm:prSet/>
      <dgm:spPr/>
      <dgm:t>
        <a:bodyPr/>
        <a:lstStyle/>
        <a:p>
          <a:endParaRPr lang="en-US"/>
        </a:p>
      </dgm:t>
    </dgm:pt>
    <dgm:pt modelId="{38649495-F4CB-4C62-A208-9E0E571DD6E6}" type="sibTrans" cxnId="{6E74BA45-E5A2-437D-94B3-107879B0EE55}">
      <dgm:prSet/>
      <dgm:spPr/>
      <dgm:t>
        <a:bodyPr/>
        <a:lstStyle/>
        <a:p>
          <a:endParaRPr lang="en-US"/>
        </a:p>
      </dgm:t>
    </dgm:pt>
    <dgm:pt modelId="{39DC689A-56D6-4731-B6D8-2DED8E0F1060}">
      <dgm:prSet/>
      <dgm:spPr/>
      <dgm:t>
        <a:bodyPr/>
        <a:lstStyle/>
        <a:p>
          <a:r>
            <a:rPr lang="en-US"/>
            <a:t>Treasurer: Melissa Brockman</a:t>
          </a:r>
        </a:p>
      </dgm:t>
    </dgm:pt>
    <dgm:pt modelId="{2794BF4E-4D48-4F88-83B7-E20AAA2FF2DC}" type="parTrans" cxnId="{1B5E7B17-B14D-4A23-B383-335240CDA889}">
      <dgm:prSet/>
      <dgm:spPr/>
      <dgm:t>
        <a:bodyPr/>
        <a:lstStyle/>
        <a:p>
          <a:endParaRPr lang="en-US"/>
        </a:p>
      </dgm:t>
    </dgm:pt>
    <dgm:pt modelId="{95303522-FFC8-44BC-897E-8AAE4C752B6E}" type="sibTrans" cxnId="{1B5E7B17-B14D-4A23-B383-335240CDA889}">
      <dgm:prSet/>
      <dgm:spPr/>
      <dgm:t>
        <a:bodyPr/>
        <a:lstStyle/>
        <a:p>
          <a:endParaRPr lang="en-US"/>
        </a:p>
      </dgm:t>
    </dgm:pt>
    <dgm:pt modelId="{23ADC8C1-DEF9-408B-84F9-DDEA3E559CFC}">
      <dgm:prSet/>
      <dgm:spPr/>
      <dgm:t>
        <a:bodyPr/>
        <a:lstStyle/>
        <a:p>
          <a:r>
            <a:rPr lang="en-US"/>
            <a:t>Secretary: Amy Tupper</a:t>
          </a:r>
        </a:p>
      </dgm:t>
    </dgm:pt>
    <dgm:pt modelId="{CBD652AE-7B55-43A0-8478-EFA4F7EB1064}" type="parTrans" cxnId="{D2C7870C-D4E8-4A85-A9C0-4DF6228E4EE7}">
      <dgm:prSet/>
      <dgm:spPr/>
      <dgm:t>
        <a:bodyPr/>
        <a:lstStyle/>
        <a:p>
          <a:endParaRPr lang="en-US"/>
        </a:p>
      </dgm:t>
    </dgm:pt>
    <dgm:pt modelId="{265AFC34-6A91-44E8-BB66-9E0C436B41A9}" type="sibTrans" cxnId="{D2C7870C-D4E8-4A85-A9C0-4DF6228E4EE7}">
      <dgm:prSet/>
      <dgm:spPr/>
      <dgm:t>
        <a:bodyPr/>
        <a:lstStyle/>
        <a:p>
          <a:endParaRPr lang="en-US"/>
        </a:p>
      </dgm:t>
    </dgm:pt>
    <dgm:pt modelId="{58C1D084-6427-4263-B31B-F48B05F867D5}" type="pres">
      <dgm:prSet presAssocID="{44752B9E-194C-4592-9224-687BF36888FC}" presName="linear" presStyleCnt="0">
        <dgm:presLayoutVars>
          <dgm:animLvl val="lvl"/>
          <dgm:resizeHandles val="exact"/>
        </dgm:presLayoutVars>
      </dgm:prSet>
      <dgm:spPr/>
    </dgm:pt>
    <dgm:pt modelId="{24A76B85-8A37-4545-A319-8A1981C820DE}" type="pres">
      <dgm:prSet presAssocID="{90708653-DBB3-4788-A147-46EFE1902540}" presName="parentText" presStyleLbl="node1" presStyleIdx="0" presStyleCnt="4">
        <dgm:presLayoutVars>
          <dgm:chMax val="0"/>
          <dgm:bulletEnabled val="1"/>
        </dgm:presLayoutVars>
      </dgm:prSet>
      <dgm:spPr/>
    </dgm:pt>
    <dgm:pt modelId="{5EE06870-0591-46D5-B516-5F42CC74B080}" type="pres">
      <dgm:prSet presAssocID="{AA87BF62-A4DD-463C-87B0-4A2ED5F30DA0}" presName="spacer" presStyleCnt="0"/>
      <dgm:spPr/>
    </dgm:pt>
    <dgm:pt modelId="{9A31758A-64F3-4648-85D9-B23B9E4D4150}" type="pres">
      <dgm:prSet presAssocID="{D933864A-2FCA-4DAF-A36C-1B2A9295641E}" presName="parentText" presStyleLbl="node1" presStyleIdx="1" presStyleCnt="4">
        <dgm:presLayoutVars>
          <dgm:chMax val="0"/>
          <dgm:bulletEnabled val="1"/>
        </dgm:presLayoutVars>
      </dgm:prSet>
      <dgm:spPr/>
    </dgm:pt>
    <dgm:pt modelId="{8B6C5D74-AA2E-44A2-A998-7ACE1D98D7B6}" type="pres">
      <dgm:prSet presAssocID="{38649495-F4CB-4C62-A208-9E0E571DD6E6}" presName="spacer" presStyleCnt="0"/>
      <dgm:spPr/>
    </dgm:pt>
    <dgm:pt modelId="{8E47393A-577C-41C7-A490-DF8DBA08A56E}" type="pres">
      <dgm:prSet presAssocID="{39DC689A-56D6-4731-B6D8-2DED8E0F1060}" presName="parentText" presStyleLbl="node1" presStyleIdx="2" presStyleCnt="4">
        <dgm:presLayoutVars>
          <dgm:chMax val="0"/>
          <dgm:bulletEnabled val="1"/>
        </dgm:presLayoutVars>
      </dgm:prSet>
      <dgm:spPr/>
    </dgm:pt>
    <dgm:pt modelId="{02825114-8331-4DCF-895A-9BC9B45AF968}" type="pres">
      <dgm:prSet presAssocID="{95303522-FFC8-44BC-897E-8AAE4C752B6E}" presName="spacer" presStyleCnt="0"/>
      <dgm:spPr/>
    </dgm:pt>
    <dgm:pt modelId="{8DA2C825-70DB-4031-BE8B-76528B222F62}" type="pres">
      <dgm:prSet presAssocID="{23ADC8C1-DEF9-408B-84F9-DDEA3E559CFC}" presName="parentText" presStyleLbl="node1" presStyleIdx="3" presStyleCnt="4">
        <dgm:presLayoutVars>
          <dgm:chMax val="0"/>
          <dgm:bulletEnabled val="1"/>
        </dgm:presLayoutVars>
      </dgm:prSet>
      <dgm:spPr/>
    </dgm:pt>
  </dgm:ptLst>
  <dgm:cxnLst>
    <dgm:cxn modelId="{64180C04-9A41-4B37-A903-8CEC06E0BF07}" type="presOf" srcId="{90708653-DBB3-4788-A147-46EFE1902540}" destId="{24A76B85-8A37-4545-A319-8A1981C820DE}" srcOrd="0" destOrd="0" presId="urn:microsoft.com/office/officeart/2005/8/layout/vList2"/>
    <dgm:cxn modelId="{534BCE0A-1DDB-46DD-B4C9-6131627ECC43}" type="presOf" srcId="{44752B9E-194C-4592-9224-687BF36888FC}" destId="{58C1D084-6427-4263-B31B-F48B05F867D5}" srcOrd="0" destOrd="0" presId="urn:microsoft.com/office/officeart/2005/8/layout/vList2"/>
    <dgm:cxn modelId="{D2C7870C-D4E8-4A85-A9C0-4DF6228E4EE7}" srcId="{44752B9E-194C-4592-9224-687BF36888FC}" destId="{23ADC8C1-DEF9-408B-84F9-DDEA3E559CFC}" srcOrd="3" destOrd="0" parTransId="{CBD652AE-7B55-43A0-8478-EFA4F7EB1064}" sibTransId="{265AFC34-6A91-44E8-BB66-9E0C436B41A9}"/>
    <dgm:cxn modelId="{1B5E7B17-B14D-4A23-B383-335240CDA889}" srcId="{44752B9E-194C-4592-9224-687BF36888FC}" destId="{39DC689A-56D6-4731-B6D8-2DED8E0F1060}" srcOrd="2" destOrd="0" parTransId="{2794BF4E-4D48-4F88-83B7-E20AAA2FF2DC}" sibTransId="{95303522-FFC8-44BC-897E-8AAE4C752B6E}"/>
    <dgm:cxn modelId="{DB4F5520-D604-48F6-9AB0-A0F3FA8CF6F4}" srcId="{44752B9E-194C-4592-9224-687BF36888FC}" destId="{90708653-DBB3-4788-A147-46EFE1902540}" srcOrd="0" destOrd="0" parTransId="{AB95253D-3DD7-4B09-8B2E-2C3C5755E3B3}" sibTransId="{AA87BF62-A4DD-463C-87B0-4A2ED5F30DA0}"/>
    <dgm:cxn modelId="{DFE8C842-6953-4CA7-8F7E-64817A652256}" type="presOf" srcId="{23ADC8C1-DEF9-408B-84F9-DDEA3E559CFC}" destId="{8DA2C825-70DB-4031-BE8B-76528B222F62}" srcOrd="0" destOrd="0" presId="urn:microsoft.com/office/officeart/2005/8/layout/vList2"/>
    <dgm:cxn modelId="{6E74BA45-E5A2-437D-94B3-107879B0EE55}" srcId="{44752B9E-194C-4592-9224-687BF36888FC}" destId="{D933864A-2FCA-4DAF-A36C-1B2A9295641E}" srcOrd="1" destOrd="0" parTransId="{6AE54EE8-9DDD-45ED-85A0-5216DACD607D}" sibTransId="{38649495-F4CB-4C62-A208-9E0E571DD6E6}"/>
    <dgm:cxn modelId="{B06D9AC9-8A2D-4B7C-B0C2-D4AC27B69313}" type="presOf" srcId="{39DC689A-56D6-4731-B6D8-2DED8E0F1060}" destId="{8E47393A-577C-41C7-A490-DF8DBA08A56E}" srcOrd="0" destOrd="0" presId="urn:microsoft.com/office/officeart/2005/8/layout/vList2"/>
    <dgm:cxn modelId="{80F729FE-8A5D-4FE9-AA3E-68B15A0AC4F7}" type="presOf" srcId="{D933864A-2FCA-4DAF-A36C-1B2A9295641E}" destId="{9A31758A-64F3-4648-85D9-B23B9E4D4150}" srcOrd="0" destOrd="0" presId="urn:microsoft.com/office/officeart/2005/8/layout/vList2"/>
    <dgm:cxn modelId="{D5B68A3F-D5EC-4194-94EF-A0629890A977}" type="presParOf" srcId="{58C1D084-6427-4263-B31B-F48B05F867D5}" destId="{24A76B85-8A37-4545-A319-8A1981C820DE}" srcOrd="0" destOrd="0" presId="urn:microsoft.com/office/officeart/2005/8/layout/vList2"/>
    <dgm:cxn modelId="{3E42A07D-1038-4492-964E-4BF8E3D58E2A}" type="presParOf" srcId="{58C1D084-6427-4263-B31B-F48B05F867D5}" destId="{5EE06870-0591-46D5-B516-5F42CC74B080}" srcOrd="1" destOrd="0" presId="urn:microsoft.com/office/officeart/2005/8/layout/vList2"/>
    <dgm:cxn modelId="{9286CF10-EAA2-496B-AEA7-CD1DA0923619}" type="presParOf" srcId="{58C1D084-6427-4263-B31B-F48B05F867D5}" destId="{9A31758A-64F3-4648-85D9-B23B9E4D4150}" srcOrd="2" destOrd="0" presId="urn:microsoft.com/office/officeart/2005/8/layout/vList2"/>
    <dgm:cxn modelId="{97FFEA46-0F46-49AB-9E8A-B427D5A746CA}" type="presParOf" srcId="{58C1D084-6427-4263-B31B-F48B05F867D5}" destId="{8B6C5D74-AA2E-44A2-A998-7ACE1D98D7B6}" srcOrd="3" destOrd="0" presId="urn:microsoft.com/office/officeart/2005/8/layout/vList2"/>
    <dgm:cxn modelId="{6C0F904C-A05F-42C6-83DB-E623CFC451E4}" type="presParOf" srcId="{58C1D084-6427-4263-B31B-F48B05F867D5}" destId="{8E47393A-577C-41C7-A490-DF8DBA08A56E}" srcOrd="4" destOrd="0" presId="urn:microsoft.com/office/officeart/2005/8/layout/vList2"/>
    <dgm:cxn modelId="{1F1AD7E8-3C0C-4563-8D81-A793940FAE32}" type="presParOf" srcId="{58C1D084-6427-4263-B31B-F48B05F867D5}" destId="{02825114-8331-4DCF-895A-9BC9B45AF968}" srcOrd="5" destOrd="0" presId="urn:microsoft.com/office/officeart/2005/8/layout/vList2"/>
    <dgm:cxn modelId="{331441A5-C6FD-4515-ABAB-1FBD6AB9D6A1}" type="presParOf" srcId="{58C1D084-6427-4263-B31B-F48B05F867D5}" destId="{8DA2C825-70DB-4031-BE8B-76528B222F6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D09C2-B10D-4E24-927E-8A27A72239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E9D4875-1B7C-46AF-A0AC-FEA40325B2E7}">
      <dgm:prSet/>
      <dgm:spPr/>
      <dgm:t>
        <a:bodyPr/>
        <a:lstStyle/>
        <a:p>
          <a:pPr rtl="0"/>
          <a:r>
            <a:rPr lang="en-US" dirty="0"/>
            <a:t>Athletic booster chair:</a:t>
          </a:r>
          <a:r>
            <a:rPr lang="en-US" dirty="0">
              <a:latin typeface="Verdana Pro Cond SemiBold"/>
            </a:rPr>
            <a:t> </a:t>
          </a:r>
          <a:r>
            <a:rPr lang="en-US" b="0" dirty="0">
              <a:latin typeface="Verdana Pro Cond SemiBold"/>
            </a:rPr>
            <a:t>Coordinates</a:t>
          </a:r>
          <a:r>
            <a:rPr lang="en-US" b="0" dirty="0"/>
            <a:t>/assists with staff athleti</a:t>
          </a:r>
          <a:r>
            <a:rPr lang="en-US" dirty="0"/>
            <a:t>c director to promote on/off campus sport events, sell booster club memberships and coordinates Poinsettia fundraiser</a:t>
          </a:r>
        </a:p>
      </dgm:t>
    </dgm:pt>
    <dgm:pt modelId="{2F2686EA-D7FF-46E4-ADCA-0A91C7F6CCA9}" type="parTrans" cxnId="{AFBF8C9A-93F4-487F-ABB7-1C351FF7C51E}">
      <dgm:prSet/>
      <dgm:spPr/>
      <dgm:t>
        <a:bodyPr/>
        <a:lstStyle/>
        <a:p>
          <a:endParaRPr lang="en-US"/>
        </a:p>
      </dgm:t>
    </dgm:pt>
    <dgm:pt modelId="{3F27D6E6-8CF4-4DE2-B497-75FB6C550736}" type="sibTrans" cxnId="{AFBF8C9A-93F4-487F-ABB7-1C351FF7C51E}">
      <dgm:prSet/>
      <dgm:spPr/>
      <dgm:t>
        <a:bodyPr/>
        <a:lstStyle/>
        <a:p>
          <a:endParaRPr lang="en-US"/>
        </a:p>
      </dgm:t>
    </dgm:pt>
    <dgm:pt modelId="{66F55FF6-8EE7-4287-B37D-BCE965712CBB}">
      <dgm:prSet/>
      <dgm:spPr/>
      <dgm:t>
        <a:bodyPr/>
        <a:lstStyle/>
        <a:p>
          <a:pPr rtl="0"/>
          <a:r>
            <a:rPr lang="en-US" dirty="0"/>
            <a:t>Fine Arts Chair:</a:t>
          </a:r>
          <a:r>
            <a:rPr lang="en-US" dirty="0">
              <a:latin typeface="Verdana Pro Cond SemiBold"/>
            </a:rPr>
            <a:t> Coordinates</a:t>
          </a:r>
          <a:r>
            <a:rPr lang="en-US" dirty="0"/>
            <a:t>/assists with plays, coordinates  flowers/ balloons for guest purchase, concessions for performances, assists in creating cast shirts, coordinates fundraiser benefiting the PA department</a:t>
          </a:r>
        </a:p>
      </dgm:t>
    </dgm:pt>
    <dgm:pt modelId="{93A13ABF-CA26-4241-822B-E434502A1AA5}" type="parTrans" cxnId="{65C2EA77-B797-4658-8964-806BDEBB2180}">
      <dgm:prSet/>
      <dgm:spPr/>
      <dgm:t>
        <a:bodyPr/>
        <a:lstStyle/>
        <a:p>
          <a:endParaRPr lang="en-US"/>
        </a:p>
      </dgm:t>
    </dgm:pt>
    <dgm:pt modelId="{E16D61AA-55DB-4A43-890F-9BA8F6D7F663}" type="sibTrans" cxnId="{65C2EA77-B797-4658-8964-806BDEBB2180}">
      <dgm:prSet/>
      <dgm:spPr/>
      <dgm:t>
        <a:bodyPr/>
        <a:lstStyle/>
        <a:p>
          <a:endParaRPr lang="en-US"/>
        </a:p>
      </dgm:t>
    </dgm:pt>
    <dgm:pt modelId="{2040479A-6A64-4DAA-98A0-8C8270AD71B3}">
      <dgm:prSet/>
      <dgm:spPr/>
      <dgm:t>
        <a:bodyPr/>
        <a:lstStyle/>
        <a:p>
          <a:r>
            <a:rPr lang="en-US" dirty="0"/>
            <a:t>Fundraising Chair: Assists Director of Development with Fun Run and Gala</a:t>
          </a:r>
        </a:p>
      </dgm:t>
    </dgm:pt>
    <dgm:pt modelId="{716F1EE6-3509-4018-8D31-38C1638D3B99}" type="parTrans" cxnId="{3A020DF6-1146-4074-B836-94A2A93349C6}">
      <dgm:prSet/>
      <dgm:spPr/>
      <dgm:t>
        <a:bodyPr/>
        <a:lstStyle/>
        <a:p>
          <a:endParaRPr lang="en-US"/>
        </a:p>
      </dgm:t>
    </dgm:pt>
    <dgm:pt modelId="{56A3710A-1925-4E82-9414-46F1C76D4C34}" type="sibTrans" cxnId="{3A020DF6-1146-4074-B836-94A2A93349C6}">
      <dgm:prSet/>
      <dgm:spPr/>
      <dgm:t>
        <a:bodyPr/>
        <a:lstStyle/>
        <a:p>
          <a:endParaRPr lang="en-US"/>
        </a:p>
      </dgm:t>
    </dgm:pt>
    <dgm:pt modelId="{D4E283B4-241C-443F-B619-A69D3A60C4FB}">
      <dgm:prSet/>
      <dgm:spPr/>
      <dgm:t>
        <a:bodyPr/>
        <a:lstStyle/>
        <a:p>
          <a:r>
            <a:rPr lang="en-US" dirty="0"/>
            <a:t>Parent Ambassador Chair: Annette Sullivan</a:t>
          </a:r>
        </a:p>
      </dgm:t>
    </dgm:pt>
    <dgm:pt modelId="{88BA6BCA-E18B-477E-BDA1-1A88416ADBC9}" type="parTrans" cxnId="{0F909F5A-C14C-4B4C-9BBC-7B9DFB5781D9}">
      <dgm:prSet/>
      <dgm:spPr/>
      <dgm:t>
        <a:bodyPr/>
        <a:lstStyle/>
        <a:p>
          <a:endParaRPr lang="en-US"/>
        </a:p>
      </dgm:t>
    </dgm:pt>
    <dgm:pt modelId="{7B79C22F-F02A-478C-901E-799C9157C828}" type="sibTrans" cxnId="{0F909F5A-C14C-4B4C-9BBC-7B9DFB5781D9}">
      <dgm:prSet/>
      <dgm:spPr/>
      <dgm:t>
        <a:bodyPr/>
        <a:lstStyle/>
        <a:p>
          <a:endParaRPr lang="en-US"/>
        </a:p>
      </dgm:t>
    </dgm:pt>
    <dgm:pt modelId="{FD9B6FED-79D0-44F0-9ED1-BCE84558863E}">
      <dgm:prSet/>
      <dgm:spPr/>
      <dgm:t>
        <a:bodyPr/>
        <a:lstStyle/>
        <a:p>
          <a:r>
            <a:rPr lang="en-US" dirty="0"/>
            <a:t>Spirit Store: Laurie Daigle</a:t>
          </a:r>
        </a:p>
      </dgm:t>
    </dgm:pt>
    <dgm:pt modelId="{17CAE6B9-91FA-4DDE-96CA-61DCF37186BA}" type="parTrans" cxnId="{907A1AC5-C471-479B-9150-6EE1C184456D}">
      <dgm:prSet/>
      <dgm:spPr/>
      <dgm:t>
        <a:bodyPr/>
        <a:lstStyle/>
        <a:p>
          <a:endParaRPr lang="en-US"/>
        </a:p>
      </dgm:t>
    </dgm:pt>
    <dgm:pt modelId="{28481D02-29A3-477B-9B97-176F738BBCD9}" type="sibTrans" cxnId="{907A1AC5-C471-479B-9150-6EE1C184456D}">
      <dgm:prSet/>
      <dgm:spPr/>
      <dgm:t>
        <a:bodyPr/>
        <a:lstStyle/>
        <a:p>
          <a:endParaRPr lang="en-US"/>
        </a:p>
      </dgm:t>
    </dgm:pt>
    <dgm:pt modelId="{2F80C884-65EE-4B4A-8275-4761055B5761}" type="pres">
      <dgm:prSet presAssocID="{57DD09C2-B10D-4E24-927E-8A27A7223975}" presName="linear" presStyleCnt="0">
        <dgm:presLayoutVars>
          <dgm:animLvl val="lvl"/>
          <dgm:resizeHandles val="exact"/>
        </dgm:presLayoutVars>
      </dgm:prSet>
      <dgm:spPr/>
    </dgm:pt>
    <dgm:pt modelId="{B689B922-38D9-44D8-AE0B-9EFB19C292B6}" type="pres">
      <dgm:prSet presAssocID="{1E9D4875-1B7C-46AF-A0AC-FEA40325B2E7}" presName="parentText" presStyleLbl="node1" presStyleIdx="0" presStyleCnt="5">
        <dgm:presLayoutVars>
          <dgm:chMax val="0"/>
          <dgm:bulletEnabled val="1"/>
        </dgm:presLayoutVars>
      </dgm:prSet>
      <dgm:spPr/>
    </dgm:pt>
    <dgm:pt modelId="{24441D48-078D-4910-9AA1-6E0012D33162}" type="pres">
      <dgm:prSet presAssocID="{3F27D6E6-8CF4-4DE2-B497-75FB6C550736}" presName="spacer" presStyleCnt="0"/>
      <dgm:spPr/>
    </dgm:pt>
    <dgm:pt modelId="{67AD5984-0AA2-4B7E-8A68-AFA04BC84E5C}" type="pres">
      <dgm:prSet presAssocID="{66F55FF6-8EE7-4287-B37D-BCE965712CBB}" presName="parentText" presStyleLbl="node1" presStyleIdx="1" presStyleCnt="5">
        <dgm:presLayoutVars>
          <dgm:chMax val="0"/>
          <dgm:bulletEnabled val="1"/>
        </dgm:presLayoutVars>
      </dgm:prSet>
      <dgm:spPr/>
    </dgm:pt>
    <dgm:pt modelId="{7827DFDF-A325-497D-87E2-8D9C365747AB}" type="pres">
      <dgm:prSet presAssocID="{E16D61AA-55DB-4A43-890F-9BA8F6D7F663}" presName="spacer" presStyleCnt="0"/>
      <dgm:spPr/>
    </dgm:pt>
    <dgm:pt modelId="{40160E9C-4C45-4921-AE27-C5221C5D5DFE}" type="pres">
      <dgm:prSet presAssocID="{2040479A-6A64-4DAA-98A0-8C8270AD71B3}" presName="parentText" presStyleLbl="node1" presStyleIdx="2" presStyleCnt="5">
        <dgm:presLayoutVars>
          <dgm:chMax val="0"/>
          <dgm:bulletEnabled val="1"/>
        </dgm:presLayoutVars>
      </dgm:prSet>
      <dgm:spPr/>
    </dgm:pt>
    <dgm:pt modelId="{7D44E620-DF9D-4D17-BA0D-7CD150D2DDC8}" type="pres">
      <dgm:prSet presAssocID="{56A3710A-1925-4E82-9414-46F1C76D4C34}" presName="spacer" presStyleCnt="0"/>
      <dgm:spPr/>
    </dgm:pt>
    <dgm:pt modelId="{12B90936-369D-4291-9107-FBBF2ED71C7C}" type="pres">
      <dgm:prSet presAssocID="{D4E283B4-241C-443F-B619-A69D3A60C4FB}" presName="parentText" presStyleLbl="node1" presStyleIdx="3" presStyleCnt="5">
        <dgm:presLayoutVars>
          <dgm:chMax val="0"/>
          <dgm:bulletEnabled val="1"/>
        </dgm:presLayoutVars>
      </dgm:prSet>
      <dgm:spPr/>
    </dgm:pt>
    <dgm:pt modelId="{15F09CB5-3218-4B7C-8A95-207A6C92B257}" type="pres">
      <dgm:prSet presAssocID="{7B79C22F-F02A-478C-901E-799C9157C828}" presName="spacer" presStyleCnt="0"/>
      <dgm:spPr/>
    </dgm:pt>
    <dgm:pt modelId="{1B2E0814-76DD-4A06-8ED3-5E4C6013223E}" type="pres">
      <dgm:prSet presAssocID="{FD9B6FED-79D0-44F0-9ED1-BCE84558863E}" presName="parentText" presStyleLbl="node1" presStyleIdx="4" presStyleCnt="5">
        <dgm:presLayoutVars>
          <dgm:chMax val="0"/>
          <dgm:bulletEnabled val="1"/>
        </dgm:presLayoutVars>
      </dgm:prSet>
      <dgm:spPr/>
    </dgm:pt>
  </dgm:ptLst>
  <dgm:cxnLst>
    <dgm:cxn modelId="{5BCEC535-6051-434B-B071-7156DF044BD2}" type="presOf" srcId="{66F55FF6-8EE7-4287-B37D-BCE965712CBB}" destId="{67AD5984-0AA2-4B7E-8A68-AFA04BC84E5C}" srcOrd="0" destOrd="0" presId="urn:microsoft.com/office/officeart/2005/8/layout/vList2"/>
    <dgm:cxn modelId="{C839C23E-D979-4D17-884F-2242B16A59F5}" type="presOf" srcId="{D4E283B4-241C-443F-B619-A69D3A60C4FB}" destId="{12B90936-369D-4291-9107-FBBF2ED71C7C}" srcOrd="0" destOrd="0" presId="urn:microsoft.com/office/officeart/2005/8/layout/vList2"/>
    <dgm:cxn modelId="{9F63A843-B0A9-4268-8F3B-76D927F94863}" type="presOf" srcId="{2040479A-6A64-4DAA-98A0-8C8270AD71B3}" destId="{40160E9C-4C45-4921-AE27-C5221C5D5DFE}" srcOrd="0" destOrd="0" presId="urn:microsoft.com/office/officeart/2005/8/layout/vList2"/>
    <dgm:cxn modelId="{65C2EA77-B797-4658-8964-806BDEBB2180}" srcId="{57DD09C2-B10D-4E24-927E-8A27A7223975}" destId="{66F55FF6-8EE7-4287-B37D-BCE965712CBB}" srcOrd="1" destOrd="0" parTransId="{93A13ABF-CA26-4241-822B-E434502A1AA5}" sibTransId="{E16D61AA-55DB-4A43-890F-9BA8F6D7F663}"/>
    <dgm:cxn modelId="{0F909F5A-C14C-4B4C-9BBC-7B9DFB5781D9}" srcId="{57DD09C2-B10D-4E24-927E-8A27A7223975}" destId="{D4E283B4-241C-443F-B619-A69D3A60C4FB}" srcOrd="3" destOrd="0" parTransId="{88BA6BCA-E18B-477E-BDA1-1A88416ADBC9}" sibTransId="{7B79C22F-F02A-478C-901E-799C9157C828}"/>
    <dgm:cxn modelId="{47080A94-7FC0-46B5-96C0-74E8DEBEB40E}" type="presOf" srcId="{57DD09C2-B10D-4E24-927E-8A27A7223975}" destId="{2F80C884-65EE-4B4A-8275-4761055B5761}" srcOrd="0" destOrd="0" presId="urn:microsoft.com/office/officeart/2005/8/layout/vList2"/>
    <dgm:cxn modelId="{AFBF8C9A-93F4-487F-ABB7-1C351FF7C51E}" srcId="{57DD09C2-B10D-4E24-927E-8A27A7223975}" destId="{1E9D4875-1B7C-46AF-A0AC-FEA40325B2E7}" srcOrd="0" destOrd="0" parTransId="{2F2686EA-D7FF-46E4-ADCA-0A91C7F6CCA9}" sibTransId="{3F27D6E6-8CF4-4DE2-B497-75FB6C550736}"/>
    <dgm:cxn modelId="{BC0689A1-5321-4FC0-A00D-2156D2969EE7}" type="presOf" srcId="{FD9B6FED-79D0-44F0-9ED1-BCE84558863E}" destId="{1B2E0814-76DD-4A06-8ED3-5E4C6013223E}" srcOrd="0" destOrd="0" presId="urn:microsoft.com/office/officeart/2005/8/layout/vList2"/>
    <dgm:cxn modelId="{4E2D99BE-0FA9-401B-8B08-D1903827CB7E}" type="presOf" srcId="{1E9D4875-1B7C-46AF-A0AC-FEA40325B2E7}" destId="{B689B922-38D9-44D8-AE0B-9EFB19C292B6}" srcOrd="0" destOrd="0" presId="urn:microsoft.com/office/officeart/2005/8/layout/vList2"/>
    <dgm:cxn modelId="{907A1AC5-C471-479B-9150-6EE1C184456D}" srcId="{57DD09C2-B10D-4E24-927E-8A27A7223975}" destId="{FD9B6FED-79D0-44F0-9ED1-BCE84558863E}" srcOrd="4" destOrd="0" parTransId="{17CAE6B9-91FA-4DDE-96CA-61DCF37186BA}" sibTransId="{28481D02-29A3-477B-9B97-176F738BBCD9}"/>
    <dgm:cxn modelId="{3A020DF6-1146-4074-B836-94A2A93349C6}" srcId="{57DD09C2-B10D-4E24-927E-8A27A7223975}" destId="{2040479A-6A64-4DAA-98A0-8C8270AD71B3}" srcOrd="2" destOrd="0" parTransId="{716F1EE6-3509-4018-8D31-38C1638D3B99}" sibTransId="{56A3710A-1925-4E82-9414-46F1C76D4C34}"/>
    <dgm:cxn modelId="{64961475-F47C-4474-8CB4-DDFB59BA5F0C}" type="presParOf" srcId="{2F80C884-65EE-4B4A-8275-4761055B5761}" destId="{B689B922-38D9-44D8-AE0B-9EFB19C292B6}" srcOrd="0" destOrd="0" presId="urn:microsoft.com/office/officeart/2005/8/layout/vList2"/>
    <dgm:cxn modelId="{4648DF1C-CBD4-4DC6-901D-7CBA626E227D}" type="presParOf" srcId="{2F80C884-65EE-4B4A-8275-4761055B5761}" destId="{24441D48-078D-4910-9AA1-6E0012D33162}" srcOrd="1" destOrd="0" presId="urn:microsoft.com/office/officeart/2005/8/layout/vList2"/>
    <dgm:cxn modelId="{838A3C3E-B256-49E0-BD49-3A40215C73FE}" type="presParOf" srcId="{2F80C884-65EE-4B4A-8275-4761055B5761}" destId="{67AD5984-0AA2-4B7E-8A68-AFA04BC84E5C}" srcOrd="2" destOrd="0" presId="urn:microsoft.com/office/officeart/2005/8/layout/vList2"/>
    <dgm:cxn modelId="{1EE50A9D-9469-4D8E-898B-D84666F56FE9}" type="presParOf" srcId="{2F80C884-65EE-4B4A-8275-4761055B5761}" destId="{7827DFDF-A325-497D-87E2-8D9C365747AB}" srcOrd="3" destOrd="0" presId="urn:microsoft.com/office/officeart/2005/8/layout/vList2"/>
    <dgm:cxn modelId="{255ED9DF-18B5-4DFD-9D46-CB5F1114B6BC}" type="presParOf" srcId="{2F80C884-65EE-4B4A-8275-4761055B5761}" destId="{40160E9C-4C45-4921-AE27-C5221C5D5DFE}" srcOrd="4" destOrd="0" presId="urn:microsoft.com/office/officeart/2005/8/layout/vList2"/>
    <dgm:cxn modelId="{0EAE0CA4-34B0-4228-B573-B08B589AB9A1}" type="presParOf" srcId="{2F80C884-65EE-4B4A-8275-4761055B5761}" destId="{7D44E620-DF9D-4D17-BA0D-7CD150D2DDC8}" srcOrd="5" destOrd="0" presId="urn:microsoft.com/office/officeart/2005/8/layout/vList2"/>
    <dgm:cxn modelId="{C2EDD281-0AA8-4C6F-99BC-E1051A63E350}" type="presParOf" srcId="{2F80C884-65EE-4B4A-8275-4761055B5761}" destId="{12B90936-369D-4291-9107-FBBF2ED71C7C}" srcOrd="6" destOrd="0" presId="urn:microsoft.com/office/officeart/2005/8/layout/vList2"/>
    <dgm:cxn modelId="{E464967C-6F74-4212-A6D9-CA662EAC3872}" type="presParOf" srcId="{2F80C884-65EE-4B4A-8275-4761055B5761}" destId="{15F09CB5-3218-4B7C-8A95-207A6C92B257}" srcOrd="7" destOrd="0" presId="urn:microsoft.com/office/officeart/2005/8/layout/vList2"/>
    <dgm:cxn modelId="{A9FCB40F-E1B8-4271-BE88-05EF9AFB8E46}" type="presParOf" srcId="{2F80C884-65EE-4B4A-8275-4761055B5761}" destId="{1B2E0814-76DD-4A06-8ED3-5E4C6013223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9135C-5FE2-45FD-B013-2C744D799D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B36A2D7-7037-46C0-A698-31D5F45859C3}">
      <dgm:prSet/>
      <dgm:spPr/>
      <dgm:t>
        <a:bodyPr/>
        <a:lstStyle/>
        <a:p>
          <a:pPr rtl="0"/>
          <a:r>
            <a:rPr lang="en-US" dirty="0">
              <a:latin typeface="Verdana Pro Cond SemiBold"/>
            </a:rPr>
            <a:t> Purchase</a:t>
          </a:r>
          <a:r>
            <a:rPr lang="en-US" dirty="0"/>
            <a:t> </a:t>
          </a:r>
          <a:r>
            <a:rPr lang="en-US" dirty="0">
              <a:latin typeface="Verdana Pro Cond SemiBold"/>
            </a:rPr>
            <a:t>Ecards or have physical cards shipped </a:t>
          </a:r>
          <a:endParaRPr lang="en-US" dirty="0"/>
        </a:p>
      </dgm:t>
    </dgm:pt>
    <dgm:pt modelId="{C3D29CCF-641F-4AE6-A7EB-816BE471EB89}" type="parTrans" cxnId="{E3EA4FD0-4EDC-4F3C-9D5E-6CB2C179F720}">
      <dgm:prSet/>
      <dgm:spPr/>
      <dgm:t>
        <a:bodyPr/>
        <a:lstStyle/>
        <a:p>
          <a:endParaRPr lang="en-US"/>
        </a:p>
      </dgm:t>
    </dgm:pt>
    <dgm:pt modelId="{B4FF67BD-960E-411A-9AFD-55C1AFAF570E}" type="sibTrans" cxnId="{E3EA4FD0-4EDC-4F3C-9D5E-6CB2C179F720}">
      <dgm:prSet/>
      <dgm:spPr/>
      <dgm:t>
        <a:bodyPr/>
        <a:lstStyle/>
        <a:p>
          <a:endParaRPr lang="en-US"/>
        </a:p>
      </dgm:t>
    </dgm:pt>
    <dgm:pt modelId="{689110A1-F404-4A88-8EFD-9025CD053795}">
      <dgm:prSet/>
      <dgm:spPr/>
      <dgm:t>
        <a:bodyPr/>
        <a:lstStyle/>
        <a:p>
          <a:pPr rtl="0"/>
          <a:r>
            <a:rPr lang="en-US" dirty="0"/>
            <a:t>Scrips donates a</a:t>
          </a:r>
          <a:r>
            <a:rPr lang="en-US" dirty="0">
              <a:latin typeface="Verdana Pro Cond SemiBold"/>
            </a:rPr>
            <a:t> % of the purchase to BCS</a:t>
          </a:r>
          <a:r>
            <a:rPr lang="en-US" dirty="0"/>
            <a:t> </a:t>
          </a:r>
        </a:p>
      </dgm:t>
    </dgm:pt>
    <dgm:pt modelId="{1E535475-4784-4918-996C-A0B614F7FC7B}" type="parTrans" cxnId="{59648D3C-F706-42A1-8744-23BFBDDD86F8}">
      <dgm:prSet/>
      <dgm:spPr/>
      <dgm:t>
        <a:bodyPr/>
        <a:lstStyle/>
        <a:p>
          <a:endParaRPr lang="en-US"/>
        </a:p>
      </dgm:t>
    </dgm:pt>
    <dgm:pt modelId="{25659FFC-56F1-48A7-B17D-9F50A6E000D5}" type="sibTrans" cxnId="{59648D3C-F706-42A1-8744-23BFBDDD86F8}">
      <dgm:prSet/>
      <dgm:spPr/>
      <dgm:t>
        <a:bodyPr/>
        <a:lstStyle/>
        <a:p>
          <a:endParaRPr lang="en-US"/>
        </a:p>
      </dgm:t>
    </dgm:pt>
    <dgm:pt modelId="{1F4D4651-B8E5-4E15-9BF1-F4D81A427526}">
      <dgm:prSet/>
      <dgm:spPr/>
      <dgm:t>
        <a:bodyPr/>
        <a:lstStyle/>
        <a:p>
          <a:pPr rtl="0"/>
          <a:r>
            <a:rPr lang="en-US" dirty="0"/>
            <a:t>Last year with </a:t>
          </a:r>
          <a:r>
            <a:rPr lang="en-US" dirty="0">
              <a:latin typeface="Verdana Pro Cond SemiBold"/>
            </a:rPr>
            <a:t>only 13</a:t>
          </a:r>
          <a:r>
            <a:rPr lang="en-US" dirty="0"/>
            <a:t> families linked PTFW</a:t>
          </a:r>
          <a:r>
            <a:rPr lang="en-US" dirty="0">
              <a:latin typeface="Verdana Pro Cond SemiBold"/>
            </a:rPr>
            <a:t> raised</a:t>
          </a:r>
          <a:r>
            <a:rPr lang="en-US" dirty="0"/>
            <a:t> $1089</a:t>
          </a:r>
        </a:p>
      </dgm:t>
    </dgm:pt>
    <dgm:pt modelId="{0B25F785-5EDF-4379-B2AE-7E46022D6533}" type="parTrans" cxnId="{F0B9CE84-0D07-4E5D-9851-656051C4C076}">
      <dgm:prSet/>
      <dgm:spPr/>
      <dgm:t>
        <a:bodyPr/>
        <a:lstStyle/>
        <a:p>
          <a:endParaRPr lang="en-US"/>
        </a:p>
      </dgm:t>
    </dgm:pt>
    <dgm:pt modelId="{00C260C6-1E7B-4D0A-8D09-BE32A400B2AF}" type="sibTrans" cxnId="{F0B9CE84-0D07-4E5D-9851-656051C4C076}">
      <dgm:prSet/>
      <dgm:spPr/>
      <dgm:t>
        <a:bodyPr/>
        <a:lstStyle/>
        <a:p>
          <a:endParaRPr lang="en-US"/>
        </a:p>
      </dgm:t>
    </dgm:pt>
    <dgm:pt modelId="{08128F34-6135-423B-B0B7-FEE4D1A370B0}" type="pres">
      <dgm:prSet presAssocID="{1609135C-5FE2-45FD-B013-2C744D799DFA}" presName="linear" presStyleCnt="0">
        <dgm:presLayoutVars>
          <dgm:animLvl val="lvl"/>
          <dgm:resizeHandles val="exact"/>
        </dgm:presLayoutVars>
      </dgm:prSet>
      <dgm:spPr/>
    </dgm:pt>
    <dgm:pt modelId="{7FADBD23-C61A-43C9-885B-06D076740B79}" type="pres">
      <dgm:prSet presAssocID="{CB36A2D7-7037-46C0-A698-31D5F45859C3}" presName="parentText" presStyleLbl="node1" presStyleIdx="0" presStyleCnt="3">
        <dgm:presLayoutVars>
          <dgm:chMax val="0"/>
          <dgm:bulletEnabled val="1"/>
        </dgm:presLayoutVars>
      </dgm:prSet>
      <dgm:spPr/>
    </dgm:pt>
    <dgm:pt modelId="{8A74F8A6-7AF2-4677-ACE6-798A52F6AD04}" type="pres">
      <dgm:prSet presAssocID="{B4FF67BD-960E-411A-9AFD-55C1AFAF570E}" presName="spacer" presStyleCnt="0"/>
      <dgm:spPr/>
    </dgm:pt>
    <dgm:pt modelId="{535DC3E2-6A91-491B-A2BF-D1FFBE84FFD6}" type="pres">
      <dgm:prSet presAssocID="{689110A1-F404-4A88-8EFD-9025CD053795}" presName="parentText" presStyleLbl="node1" presStyleIdx="1" presStyleCnt="3">
        <dgm:presLayoutVars>
          <dgm:chMax val="0"/>
          <dgm:bulletEnabled val="1"/>
        </dgm:presLayoutVars>
      </dgm:prSet>
      <dgm:spPr/>
    </dgm:pt>
    <dgm:pt modelId="{75B45466-C3FA-43D6-A22D-90AEDFF98267}" type="pres">
      <dgm:prSet presAssocID="{25659FFC-56F1-48A7-B17D-9F50A6E000D5}" presName="spacer" presStyleCnt="0"/>
      <dgm:spPr/>
    </dgm:pt>
    <dgm:pt modelId="{15C8B794-81CC-463E-87D0-5E12A7F82329}" type="pres">
      <dgm:prSet presAssocID="{1F4D4651-B8E5-4E15-9BF1-F4D81A427526}" presName="parentText" presStyleLbl="node1" presStyleIdx="2" presStyleCnt="3">
        <dgm:presLayoutVars>
          <dgm:chMax val="0"/>
          <dgm:bulletEnabled val="1"/>
        </dgm:presLayoutVars>
      </dgm:prSet>
      <dgm:spPr/>
    </dgm:pt>
  </dgm:ptLst>
  <dgm:cxnLst>
    <dgm:cxn modelId="{59648D3C-F706-42A1-8744-23BFBDDD86F8}" srcId="{1609135C-5FE2-45FD-B013-2C744D799DFA}" destId="{689110A1-F404-4A88-8EFD-9025CD053795}" srcOrd="1" destOrd="0" parTransId="{1E535475-4784-4918-996C-A0B614F7FC7B}" sibTransId="{25659FFC-56F1-48A7-B17D-9F50A6E000D5}"/>
    <dgm:cxn modelId="{8EDFBF6D-B9A8-4551-9F16-44346142FC4A}" type="presOf" srcId="{1609135C-5FE2-45FD-B013-2C744D799DFA}" destId="{08128F34-6135-423B-B0B7-FEE4D1A370B0}" srcOrd="0" destOrd="0" presId="urn:microsoft.com/office/officeart/2005/8/layout/vList2"/>
    <dgm:cxn modelId="{DF840D81-D8B2-45A0-A5D3-102730509C72}" type="presOf" srcId="{CB36A2D7-7037-46C0-A698-31D5F45859C3}" destId="{7FADBD23-C61A-43C9-885B-06D076740B79}" srcOrd="0" destOrd="0" presId="urn:microsoft.com/office/officeart/2005/8/layout/vList2"/>
    <dgm:cxn modelId="{F0B9CE84-0D07-4E5D-9851-656051C4C076}" srcId="{1609135C-5FE2-45FD-B013-2C744D799DFA}" destId="{1F4D4651-B8E5-4E15-9BF1-F4D81A427526}" srcOrd="2" destOrd="0" parTransId="{0B25F785-5EDF-4379-B2AE-7E46022D6533}" sibTransId="{00C260C6-1E7B-4D0A-8D09-BE32A400B2AF}"/>
    <dgm:cxn modelId="{65E93191-7EE1-4D17-9460-441C87764633}" type="presOf" srcId="{689110A1-F404-4A88-8EFD-9025CD053795}" destId="{535DC3E2-6A91-491B-A2BF-D1FFBE84FFD6}" srcOrd="0" destOrd="0" presId="urn:microsoft.com/office/officeart/2005/8/layout/vList2"/>
    <dgm:cxn modelId="{86C83FCA-B755-4F9D-B9C1-2BF67DE1712C}" type="presOf" srcId="{1F4D4651-B8E5-4E15-9BF1-F4D81A427526}" destId="{15C8B794-81CC-463E-87D0-5E12A7F82329}" srcOrd="0" destOrd="0" presId="urn:microsoft.com/office/officeart/2005/8/layout/vList2"/>
    <dgm:cxn modelId="{E3EA4FD0-4EDC-4F3C-9D5E-6CB2C179F720}" srcId="{1609135C-5FE2-45FD-B013-2C744D799DFA}" destId="{CB36A2D7-7037-46C0-A698-31D5F45859C3}" srcOrd="0" destOrd="0" parTransId="{C3D29CCF-641F-4AE6-A7EB-816BE471EB89}" sibTransId="{B4FF67BD-960E-411A-9AFD-55C1AFAF570E}"/>
    <dgm:cxn modelId="{9F70EFA7-10FE-4D78-A214-CDEEC58A7A80}" type="presParOf" srcId="{08128F34-6135-423B-B0B7-FEE4D1A370B0}" destId="{7FADBD23-C61A-43C9-885B-06D076740B79}" srcOrd="0" destOrd="0" presId="urn:microsoft.com/office/officeart/2005/8/layout/vList2"/>
    <dgm:cxn modelId="{3673C1D3-564B-4877-8448-7E2F9D713A3C}" type="presParOf" srcId="{08128F34-6135-423B-B0B7-FEE4D1A370B0}" destId="{8A74F8A6-7AF2-4677-ACE6-798A52F6AD04}" srcOrd="1" destOrd="0" presId="urn:microsoft.com/office/officeart/2005/8/layout/vList2"/>
    <dgm:cxn modelId="{18A58984-CB68-41EB-B9BF-A5E7893FE59A}" type="presParOf" srcId="{08128F34-6135-423B-B0B7-FEE4D1A370B0}" destId="{535DC3E2-6A91-491B-A2BF-D1FFBE84FFD6}" srcOrd="2" destOrd="0" presId="urn:microsoft.com/office/officeart/2005/8/layout/vList2"/>
    <dgm:cxn modelId="{066EB240-A1FC-4069-A109-AE0BF6B14199}" type="presParOf" srcId="{08128F34-6135-423B-B0B7-FEE4D1A370B0}" destId="{75B45466-C3FA-43D6-A22D-90AEDFF98267}" srcOrd="3" destOrd="0" presId="urn:microsoft.com/office/officeart/2005/8/layout/vList2"/>
    <dgm:cxn modelId="{A8F625DF-EFC2-4161-A8E0-2EEE4C48C53F}" type="presParOf" srcId="{08128F34-6135-423B-B0B7-FEE4D1A370B0}" destId="{15C8B794-81CC-463E-87D0-5E12A7F8232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6B85-8A37-4545-A319-8A1981C820DE}">
      <dsp:nvSpPr>
        <dsp:cNvPr id="0" name=""/>
        <dsp:cNvSpPr/>
      </dsp:nvSpPr>
      <dsp:spPr>
        <a:xfrm>
          <a:off x="0" y="148239"/>
          <a:ext cx="6096000"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President: Amanda Perez (Pippin)</a:t>
          </a:r>
        </a:p>
      </dsp:txBody>
      <dsp:txXfrm>
        <a:off x="58257" y="206496"/>
        <a:ext cx="5979486" cy="1076886"/>
      </dsp:txXfrm>
    </dsp:sp>
    <dsp:sp modelId="{9A31758A-64F3-4648-85D9-B23B9E4D4150}">
      <dsp:nvSpPr>
        <dsp:cNvPr id="0" name=""/>
        <dsp:cNvSpPr/>
      </dsp:nvSpPr>
      <dsp:spPr>
        <a:xfrm>
          <a:off x="0" y="1428039"/>
          <a:ext cx="6096000" cy="1193400"/>
        </a:xfrm>
        <a:prstGeom prst="roundRect">
          <a:avLst/>
        </a:prstGeom>
        <a:solidFill>
          <a:schemeClr val="accent5">
            <a:hueOff val="-2584891"/>
            <a:satOff val="-2356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VP: </a:t>
          </a:r>
        </a:p>
      </dsp:txBody>
      <dsp:txXfrm>
        <a:off x="58257" y="1486296"/>
        <a:ext cx="5979486" cy="1076886"/>
      </dsp:txXfrm>
    </dsp:sp>
    <dsp:sp modelId="{8E47393A-577C-41C7-A490-DF8DBA08A56E}">
      <dsp:nvSpPr>
        <dsp:cNvPr id="0" name=""/>
        <dsp:cNvSpPr/>
      </dsp:nvSpPr>
      <dsp:spPr>
        <a:xfrm>
          <a:off x="0" y="2707839"/>
          <a:ext cx="6096000" cy="1193400"/>
        </a:xfrm>
        <a:prstGeom prst="roundRect">
          <a:avLst/>
        </a:prstGeom>
        <a:solidFill>
          <a:schemeClr val="accent5">
            <a:hueOff val="-5169783"/>
            <a:satOff val="-47137"/>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Treasurer: Melissa Brockman</a:t>
          </a:r>
        </a:p>
      </dsp:txBody>
      <dsp:txXfrm>
        <a:off x="58257" y="2766096"/>
        <a:ext cx="5979486" cy="1076886"/>
      </dsp:txXfrm>
    </dsp:sp>
    <dsp:sp modelId="{8DA2C825-70DB-4031-BE8B-76528B222F62}">
      <dsp:nvSpPr>
        <dsp:cNvPr id="0" name=""/>
        <dsp:cNvSpPr/>
      </dsp:nvSpPr>
      <dsp:spPr>
        <a:xfrm>
          <a:off x="0" y="3987640"/>
          <a:ext cx="6096000" cy="1193400"/>
        </a:xfrm>
        <a:prstGeom prst="roundRect">
          <a:avLst/>
        </a:prstGeom>
        <a:solidFill>
          <a:schemeClr val="accent5">
            <a:hueOff val="-7754674"/>
            <a:satOff val="-70706"/>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Secretary: Amy Tupper</a:t>
          </a:r>
        </a:p>
      </dsp:txBody>
      <dsp:txXfrm>
        <a:off x="58257" y="4045897"/>
        <a:ext cx="5979486"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9B922-38D9-44D8-AE0B-9EFB19C292B6}">
      <dsp:nvSpPr>
        <dsp:cNvPr id="0" name=""/>
        <dsp:cNvSpPr/>
      </dsp:nvSpPr>
      <dsp:spPr>
        <a:xfrm>
          <a:off x="0" y="123846"/>
          <a:ext cx="8131968" cy="1268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Athletic booster chair:</a:t>
          </a:r>
          <a:r>
            <a:rPr lang="en-US" sz="1800" kern="1200" dirty="0">
              <a:latin typeface="Verdana Pro Cond SemiBold"/>
            </a:rPr>
            <a:t> </a:t>
          </a:r>
          <a:r>
            <a:rPr lang="en-US" sz="1800" b="0" kern="1200" dirty="0">
              <a:latin typeface="Verdana Pro Cond SemiBold"/>
            </a:rPr>
            <a:t>Coordinates</a:t>
          </a:r>
          <a:r>
            <a:rPr lang="en-US" sz="1800" b="0" kern="1200" dirty="0"/>
            <a:t>/assists with staff athleti</a:t>
          </a:r>
          <a:r>
            <a:rPr lang="en-US" sz="1800" kern="1200" dirty="0"/>
            <a:t>c director to promote on/off campus sport events, sell booster club memberships and coordinates Poinsettia fundraiser</a:t>
          </a:r>
        </a:p>
      </dsp:txBody>
      <dsp:txXfrm>
        <a:off x="61909" y="185755"/>
        <a:ext cx="8008150" cy="1144388"/>
      </dsp:txXfrm>
    </dsp:sp>
    <dsp:sp modelId="{67AD5984-0AA2-4B7E-8A68-AFA04BC84E5C}">
      <dsp:nvSpPr>
        <dsp:cNvPr id="0" name=""/>
        <dsp:cNvSpPr/>
      </dsp:nvSpPr>
      <dsp:spPr>
        <a:xfrm>
          <a:off x="0" y="1443893"/>
          <a:ext cx="8131968" cy="1268206"/>
        </a:xfrm>
        <a:prstGeom prst="roundRect">
          <a:avLst/>
        </a:prstGeom>
        <a:solidFill>
          <a:schemeClr val="accent5">
            <a:hueOff val="-1938669"/>
            <a:satOff val="-17677"/>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Fine Arts Chair:</a:t>
          </a:r>
          <a:r>
            <a:rPr lang="en-US" sz="1800" kern="1200" dirty="0">
              <a:latin typeface="Verdana Pro Cond SemiBold"/>
            </a:rPr>
            <a:t> Coordinates</a:t>
          </a:r>
          <a:r>
            <a:rPr lang="en-US" sz="1800" kern="1200" dirty="0"/>
            <a:t>/assists with plays, coordinates  flowers/ balloons for guest purchase, concessions for performances, assists in creating cast shirts, coordinates fundraiser benefiting the PA department</a:t>
          </a:r>
        </a:p>
      </dsp:txBody>
      <dsp:txXfrm>
        <a:off x="61909" y="1505802"/>
        <a:ext cx="8008150" cy="1144388"/>
      </dsp:txXfrm>
    </dsp:sp>
    <dsp:sp modelId="{40160E9C-4C45-4921-AE27-C5221C5D5DFE}">
      <dsp:nvSpPr>
        <dsp:cNvPr id="0" name=""/>
        <dsp:cNvSpPr/>
      </dsp:nvSpPr>
      <dsp:spPr>
        <a:xfrm>
          <a:off x="0" y="2763940"/>
          <a:ext cx="8131968" cy="1268206"/>
        </a:xfrm>
        <a:prstGeom prst="roundRect">
          <a:avLst/>
        </a:prstGeom>
        <a:solidFill>
          <a:schemeClr val="accent5">
            <a:hueOff val="-3877337"/>
            <a:satOff val="-35353"/>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Fundraising Chair: Assists Director of Development with Fun Run and Gala</a:t>
          </a:r>
        </a:p>
      </dsp:txBody>
      <dsp:txXfrm>
        <a:off x="61909" y="2825849"/>
        <a:ext cx="8008150" cy="1144388"/>
      </dsp:txXfrm>
    </dsp:sp>
    <dsp:sp modelId="{12B90936-369D-4291-9107-FBBF2ED71C7C}">
      <dsp:nvSpPr>
        <dsp:cNvPr id="0" name=""/>
        <dsp:cNvSpPr/>
      </dsp:nvSpPr>
      <dsp:spPr>
        <a:xfrm>
          <a:off x="0" y="4083986"/>
          <a:ext cx="8131968" cy="1268206"/>
        </a:xfrm>
        <a:prstGeom prst="roundRect">
          <a:avLst/>
        </a:prstGeom>
        <a:solidFill>
          <a:schemeClr val="accent5">
            <a:hueOff val="-5816006"/>
            <a:satOff val="-53030"/>
            <a:lumOff val="7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Parent Ambassador Chair: Annette Sullivan</a:t>
          </a:r>
        </a:p>
      </dsp:txBody>
      <dsp:txXfrm>
        <a:off x="61909" y="4145895"/>
        <a:ext cx="8008150" cy="1144388"/>
      </dsp:txXfrm>
    </dsp:sp>
    <dsp:sp modelId="{1B2E0814-76DD-4A06-8ED3-5E4C6013223E}">
      <dsp:nvSpPr>
        <dsp:cNvPr id="0" name=""/>
        <dsp:cNvSpPr/>
      </dsp:nvSpPr>
      <dsp:spPr>
        <a:xfrm>
          <a:off x="0" y="5404033"/>
          <a:ext cx="8131968" cy="1268206"/>
        </a:xfrm>
        <a:prstGeom prst="roundRect">
          <a:avLst/>
        </a:prstGeom>
        <a:solidFill>
          <a:schemeClr val="accent5">
            <a:hueOff val="-7754674"/>
            <a:satOff val="-70706"/>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Spirit Store: Laurie Daigle</a:t>
          </a:r>
        </a:p>
      </dsp:txBody>
      <dsp:txXfrm>
        <a:off x="61909" y="5465942"/>
        <a:ext cx="8008150" cy="114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BD23-C61A-43C9-885B-06D076740B79}">
      <dsp:nvSpPr>
        <dsp:cNvPr id="0" name=""/>
        <dsp:cNvSpPr/>
      </dsp:nvSpPr>
      <dsp:spPr>
        <a:xfrm>
          <a:off x="0" y="513741"/>
          <a:ext cx="5188422"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Verdana Pro Cond SemiBold"/>
            </a:rPr>
            <a:t> Purchase</a:t>
          </a:r>
          <a:r>
            <a:rPr lang="en-US" sz="2500" kern="1200" dirty="0"/>
            <a:t> </a:t>
          </a:r>
          <a:r>
            <a:rPr lang="en-US" sz="2500" kern="1200" dirty="0">
              <a:latin typeface="Verdana Pro Cond SemiBold"/>
            </a:rPr>
            <a:t>Ecards or have physical cards shipped </a:t>
          </a:r>
          <a:endParaRPr lang="en-US" sz="2500" kern="1200" dirty="0"/>
        </a:p>
      </dsp:txBody>
      <dsp:txXfrm>
        <a:off x="48547" y="562288"/>
        <a:ext cx="5091328" cy="897406"/>
      </dsp:txXfrm>
    </dsp:sp>
    <dsp:sp modelId="{535DC3E2-6A91-491B-A2BF-D1FFBE84FFD6}">
      <dsp:nvSpPr>
        <dsp:cNvPr id="0" name=""/>
        <dsp:cNvSpPr/>
      </dsp:nvSpPr>
      <dsp:spPr>
        <a:xfrm>
          <a:off x="0" y="1580241"/>
          <a:ext cx="5188422"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Scrips donates a</a:t>
          </a:r>
          <a:r>
            <a:rPr lang="en-US" sz="2500" kern="1200" dirty="0">
              <a:latin typeface="Verdana Pro Cond SemiBold"/>
            </a:rPr>
            <a:t> % of the purchase to BCS</a:t>
          </a:r>
          <a:r>
            <a:rPr lang="en-US" sz="2500" kern="1200" dirty="0"/>
            <a:t> </a:t>
          </a:r>
        </a:p>
      </dsp:txBody>
      <dsp:txXfrm>
        <a:off x="48547" y="1628788"/>
        <a:ext cx="5091328" cy="897406"/>
      </dsp:txXfrm>
    </dsp:sp>
    <dsp:sp modelId="{15C8B794-81CC-463E-87D0-5E12A7F82329}">
      <dsp:nvSpPr>
        <dsp:cNvPr id="0" name=""/>
        <dsp:cNvSpPr/>
      </dsp:nvSpPr>
      <dsp:spPr>
        <a:xfrm>
          <a:off x="0" y="2646742"/>
          <a:ext cx="5188422"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Last year with </a:t>
          </a:r>
          <a:r>
            <a:rPr lang="en-US" sz="2500" kern="1200" dirty="0">
              <a:latin typeface="Verdana Pro Cond SemiBold"/>
            </a:rPr>
            <a:t>only 13</a:t>
          </a:r>
          <a:r>
            <a:rPr lang="en-US" sz="2500" kern="1200" dirty="0"/>
            <a:t> families linked PTFW</a:t>
          </a:r>
          <a:r>
            <a:rPr lang="en-US" sz="2500" kern="1200" dirty="0">
              <a:latin typeface="Verdana Pro Cond SemiBold"/>
            </a:rPr>
            <a:t> raised</a:t>
          </a:r>
          <a:r>
            <a:rPr lang="en-US" sz="2500" kern="1200" dirty="0"/>
            <a:t> $1089</a:t>
          </a:r>
        </a:p>
      </dsp:txBody>
      <dsp:txXfrm>
        <a:off x="48547" y="2695289"/>
        <a:ext cx="5091328"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8/25/2021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95882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5725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6736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9825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0852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44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7457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5034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649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3314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8/25/2021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9412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8/25/2021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5684654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PTFW@BayshoreChristianSchoo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tfw@bayshorechristianschool.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shop.shopwithscript.com/login/enroll" TargetMode="Externa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clipart&#10;&#10;Description automatically generated">
            <a:extLst>
              <a:ext uri="{FF2B5EF4-FFF2-40B4-BE49-F238E27FC236}">
                <a16:creationId xmlns:a16="http://schemas.microsoft.com/office/drawing/2014/main" id="{CA56E32F-99AF-4886-93DE-7DD5184E1978}"/>
              </a:ext>
            </a:extLst>
          </p:cNvPr>
          <p:cNvPicPr>
            <a:picLocks noChangeAspect="1"/>
          </p:cNvPicPr>
          <p:nvPr/>
        </p:nvPicPr>
        <p:blipFill>
          <a:blip r:embed="rId2"/>
          <a:stretch>
            <a:fillRect/>
          </a:stretch>
        </p:blipFill>
        <p:spPr>
          <a:xfrm>
            <a:off x="6400800" y="1479909"/>
            <a:ext cx="5029200" cy="1332738"/>
          </a:xfrm>
          <a:prstGeom prst="rect">
            <a:avLst/>
          </a:prstGeom>
        </p:spPr>
      </p:pic>
      <p:grpSp>
        <p:nvGrpSpPr>
          <p:cNvPr id="54" name="Group 53">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55" name="Freeform: Shape 5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762000" y="782595"/>
            <a:ext cx="5334000" cy="2727367"/>
          </a:xfrm>
        </p:spPr>
        <p:txBody>
          <a:bodyPr>
            <a:normAutofit/>
          </a:bodyPr>
          <a:lstStyle/>
          <a:p>
            <a:pPr algn="l"/>
            <a:r>
              <a:rPr lang="en-US" sz="6200">
                <a:cs typeface="Calibri Light"/>
              </a:rPr>
              <a:t>August 25, 2021 </a:t>
            </a:r>
            <a:br>
              <a:rPr lang="en-US" sz="6200">
                <a:cs typeface="Calibri Light"/>
              </a:rPr>
            </a:br>
            <a:endParaRPr lang="en-US" sz="6200">
              <a:cs typeface="Calibri Light"/>
            </a:endParaRPr>
          </a:p>
        </p:txBody>
      </p:sp>
      <p:sp>
        <p:nvSpPr>
          <p:cNvPr id="3" name="Subtitle 2"/>
          <p:cNvSpPr>
            <a:spLocks noGrp="1"/>
          </p:cNvSpPr>
          <p:nvPr>
            <p:ph type="subTitle" idx="1"/>
          </p:nvPr>
        </p:nvSpPr>
        <p:spPr>
          <a:xfrm>
            <a:off x="409433" y="3514297"/>
            <a:ext cx="8382000" cy="1223961"/>
          </a:xfrm>
        </p:spPr>
        <p:txBody>
          <a:bodyPr vert="horz" lIns="91440" tIns="45720" rIns="91440" bIns="45720" rtlCol="0" anchor="t">
            <a:normAutofit/>
          </a:bodyPr>
          <a:lstStyle/>
          <a:p>
            <a:pPr algn="l"/>
            <a:r>
              <a:rPr lang="en-US" sz="3200" dirty="0">
                <a:cs typeface="Calibri"/>
              </a:rPr>
              <a:t>PTFW Meeting Welcome!</a:t>
            </a:r>
          </a:p>
          <a:p>
            <a:pPr algn="l"/>
            <a:r>
              <a:rPr lang="en-US" sz="2000" dirty="0">
                <a:cs typeface="Calibri"/>
                <a:hlinkClick r:id="rId4"/>
              </a:rPr>
              <a:t>PTFW@BayshoreChristianSchool.org</a:t>
            </a:r>
          </a:p>
          <a:p>
            <a:pPr algn="l"/>
            <a:endParaRPr lang="en-US" sz="2000" dirty="0">
              <a:cs typeface="Calibri"/>
            </a:endParaRPr>
          </a:p>
          <a:p>
            <a:pPr algn="l"/>
            <a:endParaRPr lang="en-US" sz="2000"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10;&#10;Description automatically generated">
            <a:extLst>
              <a:ext uri="{FF2B5EF4-FFF2-40B4-BE49-F238E27FC236}">
                <a16:creationId xmlns:a16="http://schemas.microsoft.com/office/drawing/2014/main" id="{99C82827-F3D3-4DF5-AA84-53BD811A67F4}"/>
              </a:ext>
            </a:extLst>
          </p:cNvPr>
          <p:cNvPicPr>
            <a:picLocks noChangeAspect="1"/>
          </p:cNvPicPr>
          <p:nvPr/>
        </p:nvPicPr>
        <p:blipFill rotWithShape="1">
          <a:blip r:embed="rId2"/>
          <a:srcRect l="3254" r="2844"/>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22" name="Group 2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3" name="Freeform: Shape 2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Content Placeholder 16">
            <a:extLst>
              <a:ext uri="{FF2B5EF4-FFF2-40B4-BE49-F238E27FC236}">
                <a16:creationId xmlns:a16="http://schemas.microsoft.com/office/drawing/2014/main" id="{D0F9A1A4-C038-4BB4-8BEA-540D366BAE4B}"/>
              </a:ext>
            </a:extLst>
          </p:cNvPr>
          <p:cNvSpPr>
            <a:spLocks noGrp="1"/>
          </p:cNvSpPr>
          <p:nvPr>
            <p:ph idx="1"/>
          </p:nvPr>
        </p:nvSpPr>
        <p:spPr>
          <a:xfrm>
            <a:off x="214313" y="1538331"/>
            <a:ext cx="4722017" cy="4904379"/>
          </a:xfrm>
        </p:spPr>
        <p:txBody>
          <a:bodyPr anchor="t">
            <a:normAutofit/>
          </a:bodyPr>
          <a:lstStyle/>
          <a:p>
            <a:pPr marL="0" indent="0">
              <a:buNone/>
            </a:pPr>
            <a:r>
              <a:rPr lang="en-US" dirty="0"/>
              <a:t>Spirit Store </a:t>
            </a:r>
            <a:endParaRPr lang="en-US"/>
          </a:p>
          <a:p>
            <a:endParaRPr lang="en-US" dirty="0"/>
          </a:p>
          <a:p>
            <a:r>
              <a:rPr lang="en-US" dirty="0"/>
              <a:t>Currently open every other Wednesday from 7:50am- 8:30am (was open today)</a:t>
            </a:r>
          </a:p>
          <a:p>
            <a:r>
              <a:rPr lang="en-US" dirty="0"/>
              <a:t>Will open the door and hang shirts on it if they are open without prior announcement</a:t>
            </a:r>
          </a:p>
          <a:p>
            <a:endParaRPr lang="en-US" dirty="0"/>
          </a:p>
          <a:p>
            <a:endParaRPr lang="en-US" dirty="0"/>
          </a:p>
        </p:txBody>
      </p:sp>
    </p:spTree>
    <p:extLst>
      <p:ext uri="{BB962C8B-B14F-4D97-AF65-F5344CB8AC3E}">
        <p14:creationId xmlns:p14="http://schemas.microsoft.com/office/powerpoint/2010/main" val="51858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0805A-E2D8-45EE-903B-A03A86F96F72}"/>
              </a:ext>
            </a:extLst>
          </p:cNvPr>
          <p:cNvSpPr>
            <a:spLocks noGrp="1"/>
          </p:cNvSpPr>
          <p:nvPr>
            <p:ph type="title"/>
          </p:nvPr>
        </p:nvSpPr>
        <p:spPr>
          <a:xfrm>
            <a:off x="119064" y="154780"/>
            <a:ext cx="6905622" cy="1454150"/>
          </a:xfrm>
        </p:spPr>
        <p:txBody>
          <a:bodyPr vert="horz" lIns="91440" tIns="45720" rIns="91440" bIns="45720" rtlCol="0" anchor="b" anchorCtr="0">
            <a:normAutofit/>
          </a:bodyPr>
          <a:lstStyle/>
          <a:p>
            <a:pPr algn="ctr"/>
            <a:r>
              <a:rPr lang="en-US" kern="1200" dirty="0">
                <a:latin typeface="+mj-lt"/>
                <a:ea typeface="+mj-ea"/>
                <a:cs typeface="+mj-cs"/>
              </a:rPr>
              <a:t>Annual Fund at Bayshore Christian</a:t>
            </a:r>
            <a:endParaRPr lang="en-US">
              <a:ea typeface="+mj-ea"/>
              <a:cs typeface="+mj-cs"/>
            </a:endParaRPr>
          </a:p>
        </p:txBody>
      </p:sp>
      <p:sp>
        <p:nvSpPr>
          <p:cNvPr id="5" name="TextBox 4">
            <a:extLst>
              <a:ext uri="{FF2B5EF4-FFF2-40B4-BE49-F238E27FC236}">
                <a16:creationId xmlns:a16="http://schemas.microsoft.com/office/drawing/2014/main" id="{859FF637-40B5-454D-9118-6013DA612F0C}"/>
              </a:ext>
            </a:extLst>
          </p:cNvPr>
          <p:cNvSpPr txBox="1"/>
          <p:nvPr/>
        </p:nvSpPr>
        <p:spPr>
          <a:xfrm>
            <a:off x="214313" y="1714499"/>
            <a:ext cx="6095997" cy="304800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dirty="0"/>
              <a:t>The Annual Fund is the school's yearly campaign to raise funds in support of enhancing the operational budget. This allows us to keep tuition affordable and strengthen our programming.</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With this year's THE Annual Fund donations, we will continue with that mission by purchasing brand new desks for all of the Lower Division, two Middle Division and two High School classrooms, as well as continue enhancing our campus communications with a brand-new digital marquee.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Click on the link located on the BCS Website: SUPPORT BCS: THE Annual fund or text ANNUAL to 813.548.3734 to contribute today.</a:t>
            </a:r>
          </a:p>
        </p:txBody>
      </p:sp>
      <p:pic>
        <p:nvPicPr>
          <p:cNvPr id="4" name="Picture 4">
            <a:extLst>
              <a:ext uri="{FF2B5EF4-FFF2-40B4-BE49-F238E27FC236}">
                <a16:creationId xmlns:a16="http://schemas.microsoft.com/office/drawing/2014/main" id="{1AE35E2B-8BB1-44CC-B29C-4C97F9A7A489}"/>
              </a:ext>
            </a:extLst>
          </p:cNvPr>
          <p:cNvPicPr>
            <a:picLocks noGrp="1" noChangeAspect="1"/>
          </p:cNvPicPr>
          <p:nvPr>
            <p:ph idx="1"/>
          </p:nvPr>
        </p:nvPicPr>
        <p:blipFill>
          <a:blip r:embed="rId2"/>
          <a:stretch>
            <a:fillRect/>
          </a:stretch>
        </p:blipFill>
        <p:spPr>
          <a:xfrm>
            <a:off x="7534654" y="1096457"/>
            <a:ext cx="3895345" cy="4665084"/>
          </a:xfrm>
          <a:prstGeom prst="rect">
            <a:avLst/>
          </a:prstGeom>
        </p:spPr>
      </p:pic>
    </p:spTree>
    <p:extLst>
      <p:ext uri="{BB962C8B-B14F-4D97-AF65-F5344CB8AC3E}">
        <p14:creationId xmlns:p14="http://schemas.microsoft.com/office/powerpoint/2010/main" val="46127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52EB-2EFB-4AFE-B964-F8B1D52786AD}"/>
              </a:ext>
            </a:extLst>
          </p:cNvPr>
          <p:cNvSpPr>
            <a:spLocks noGrp="1"/>
          </p:cNvSpPr>
          <p:nvPr>
            <p:ph type="title"/>
          </p:nvPr>
        </p:nvSpPr>
        <p:spPr>
          <a:xfrm>
            <a:off x="250031" y="276892"/>
            <a:ext cx="10668000" cy="758952"/>
          </a:xfrm>
        </p:spPr>
        <p:txBody>
          <a:bodyPr/>
          <a:lstStyle/>
          <a:p>
            <a:pPr algn="ctr"/>
            <a:r>
              <a:rPr lang="en-US" dirty="0"/>
              <a:t>Treasurer Report </a:t>
            </a:r>
          </a:p>
        </p:txBody>
      </p:sp>
      <p:sp>
        <p:nvSpPr>
          <p:cNvPr id="4" name="Text Placeholder 3">
            <a:extLst>
              <a:ext uri="{FF2B5EF4-FFF2-40B4-BE49-F238E27FC236}">
                <a16:creationId xmlns:a16="http://schemas.microsoft.com/office/drawing/2014/main" id="{AEFDE9DD-3014-40D2-B9E0-274A9B5DE26A}"/>
              </a:ext>
            </a:extLst>
          </p:cNvPr>
          <p:cNvSpPr>
            <a:spLocks noGrp="1"/>
          </p:cNvSpPr>
          <p:nvPr>
            <p:ph type="body" idx="1"/>
          </p:nvPr>
        </p:nvSpPr>
        <p:spPr>
          <a:xfrm>
            <a:off x="345282" y="1666874"/>
            <a:ext cx="5405437" cy="761999"/>
          </a:xfrm>
        </p:spPr>
        <p:txBody>
          <a:bodyPr/>
          <a:lstStyle/>
          <a:p>
            <a:pPr algn="ctr"/>
            <a:r>
              <a:rPr lang="en-US" dirty="0">
                <a:ea typeface="+mn-lt"/>
                <a:cs typeface="+mn-lt"/>
              </a:rPr>
              <a:t>EOY 2020-21 report as of 6/21/21</a:t>
            </a:r>
            <a:endParaRPr lang="en-US" dirty="0"/>
          </a:p>
          <a:p>
            <a:endParaRPr lang="en-US" dirty="0"/>
          </a:p>
        </p:txBody>
      </p:sp>
      <p:sp>
        <p:nvSpPr>
          <p:cNvPr id="3" name="Content Placeholder 2">
            <a:extLst>
              <a:ext uri="{FF2B5EF4-FFF2-40B4-BE49-F238E27FC236}">
                <a16:creationId xmlns:a16="http://schemas.microsoft.com/office/drawing/2014/main" id="{60140F25-F95A-4796-882E-2FAD21DC8FFD}"/>
              </a:ext>
            </a:extLst>
          </p:cNvPr>
          <p:cNvSpPr>
            <a:spLocks noGrp="1"/>
          </p:cNvSpPr>
          <p:nvPr>
            <p:ph sz="half" idx="2"/>
          </p:nvPr>
        </p:nvSpPr>
        <p:spPr>
          <a:xfrm>
            <a:off x="119064" y="2118520"/>
            <a:ext cx="7167559" cy="4739478"/>
          </a:xfrm>
        </p:spPr>
        <p:txBody>
          <a:bodyPr vert="horz" lIns="91440" tIns="45720" rIns="91440" bIns="45720" rtlCol="0" anchor="t">
            <a:normAutofit fontScale="85000" lnSpcReduction="20000"/>
          </a:bodyPr>
          <a:lstStyle/>
          <a:p>
            <a:pPr marL="0" indent="0" algn="ctr">
              <a:buNone/>
            </a:pPr>
            <a:r>
              <a:rPr lang="en-US" sz="1600" b="1" dirty="0">
                <a:ea typeface="+mn-lt"/>
                <a:cs typeface="+mn-lt"/>
              </a:rPr>
              <a:t>Raised</a:t>
            </a:r>
            <a:endParaRPr lang="en-US"/>
          </a:p>
          <a:p>
            <a:pPr marL="0" indent="0">
              <a:buNone/>
            </a:pPr>
            <a:br>
              <a:rPr lang="en-US" sz="1600" dirty="0">
                <a:ea typeface="+mn-lt"/>
                <a:cs typeface="+mn-lt"/>
              </a:rPr>
            </a:br>
            <a:r>
              <a:rPr lang="en-US" sz="1600" dirty="0">
                <a:ea typeface="+mn-lt"/>
                <a:cs typeface="+mn-lt"/>
              </a:rPr>
              <a:t>Scrips                                                      $1089.76</a:t>
            </a:r>
            <a:br>
              <a:rPr lang="en-US" sz="1600" dirty="0">
                <a:ea typeface="+mn-lt"/>
                <a:cs typeface="+mn-lt"/>
              </a:rPr>
            </a:br>
            <a:r>
              <a:rPr lang="en-US" sz="1600" dirty="0">
                <a:ea typeface="+mn-lt"/>
                <a:cs typeface="+mn-lt"/>
              </a:rPr>
              <a:t>Joy Boutique.                                             $884.95</a:t>
            </a:r>
            <a:br>
              <a:rPr lang="en-US" sz="1600" dirty="0">
                <a:ea typeface="+mn-lt"/>
                <a:cs typeface="+mn-lt"/>
              </a:rPr>
            </a:br>
            <a:r>
              <a:rPr lang="en-US" sz="1600" dirty="0">
                <a:ea typeface="+mn-lt"/>
                <a:cs typeface="+mn-lt"/>
              </a:rPr>
              <a:t>Spirit Nights.                                             $405.25</a:t>
            </a:r>
            <a:br>
              <a:rPr lang="en-US" sz="1600" dirty="0">
                <a:ea typeface="+mn-lt"/>
                <a:cs typeface="+mn-lt"/>
              </a:rPr>
            </a:br>
            <a:r>
              <a:rPr lang="en-US" sz="1600" dirty="0">
                <a:ea typeface="+mn-lt"/>
                <a:cs typeface="+mn-lt"/>
              </a:rPr>
              <a:t>Uniform sales.                                          $1115.00</a:t>
            </a:r>
            <a:br>
              <a:rPr lang="en-US" sz="1600" dirty="0">
                <a:ea typeface="+mn-lt"/>
                <a:cs typeface="+mn-lt"/>
              </a:rPr>
            </a:br>
            <a:r>
              <a:rPr lang="en-US" sz="1600" dirty="0">
                <a:ea typeface="+mn-lt"/>
                <a:cs typeface="+mn-lt"/>
              </a:rPr>
              <a:t>Shout Outs.                                               $640.00</a:t>
            </a:r>
            <a:br>
              <a:rPr lang="en-US" sz="1600" dirty="0">
                <a:ea typeface="+mn-lt"/>
                <a:cs typeface="+mn-lt"/>
              </a:rPr>
            </a:br>
            <a:r>
              <a:rPr lang="en-US" sz="1600" u="sng" dirty="0">
                <a:ea typeface="+mn-lt"/>
                <a:cs typeface="+mn-lt"/>
              </a:rPr>
              <a:t>Box tops.                                                    $39.10</a:t>
            </a:r>
            <a:br>
              <a:rPr lang="en-US" sz="1600" u="sng" dirty="0">
                <a:ea typeface="+mn-lt"/>
                <a:cs typeface="+mn-lt"/>
              </a:rPr>
            </a:br>
            <a:r>
              <a:rPr lang="en-US" sz="1600" dirty="0">
                <a:ea typeface="+mn-lt"/>
                <a:cs typeface="+mn-lt"/>
              </a:rPr>
              <a:t>Total                                                       $4174.06</a:t>
            </a:r>
            <a:br>
              <a:rPr lang="en-US" sz="1600" dirty="0">
                <a:ea typeface="+mn-lt"/>
                <a:cs typeface="+mn-lt"/>
              </a:rPr>
            </a:br>
            <a:br>
              <a:rPr lang="en-US" sz="1600" dirty="0">
                <a:ea typeface="+mn-lt"/>
                <a:cs typeface="+mn-lt"/>
              </a:rPr>
            </a:br>
            <a:endParaRPr lang="en-US" sz="1600" dirty="0">
              <a:ea typeface="+mn-lt"/>
              <a:cs typeface="+mn-lt"/>
            </a:endParaRPr>
          </a:p>
          <a:p>
            <a:pPr marL="0" indent="0" algn="ctr">
              <a:buNone/>
            </a:pPr>
            <a:r>
              <a:rPr lang="en-US" sz="1600" b="1" dirty="0">
                <a:ea typeface="+mn-lt"/>
                <a:cs typeface="+mn-lt"/>
              </a:rPr>
              <a:t>Expenses</a:t>
            </a:r>
            <a:endParaRPr lang="en-US" b="1" dirty="0"/>
          </a:p>
          <a:p>
            <a:pPr marL="0" indent="0">
              <a:buNone/>
            </a:pPr>
            <a:br>
              <a:rPr lang="en-US" sz="1600" dirty="0">
                <a:ea typeface="+mn-lt"/>
                <a:cs typeface="+mn-lt"/>
              </a:rPr>
            </a:br>
            <a:r>
              <a:rPr lang="en-US" sz="1600" dirty="0">
                <a:ea typeface="+mn-lt"/>
                <a:cs typeface="+mn-lt"/>
              </a:rPr>
              <a:t>Appreciation luncheons (Fall &amp; Spring)         $3638.32</a:t>
            </a:r>
            <a:endParaRPr lang="en-US" dirty="0"/>
          </a:p>
          <a:p>
            <a:pPr marL="0" indent="0">
              <a:buNone/>
            </a:pPr>
            <a:br>
              <a:rPr lang="en-US" sz="1600" dirty="0">
                <a:ea typeface="+mn-lt"/>
                <a:cs typeface="+mn-lt"/>
              </a:rPr>
            </a:br>
            <a:r>
              <a:rPr lang="en-US" sz="1600" dirty="0">
                <a:ea typeface="+mn-lt"/>
                <a:cs typeface="+mn-lt"/>
              </a:rPr>
              <a:t> Wishlist                                                    $  472.22</a:t>
            </a:r>
            <a:br>
              <a:rPr lang="en-US" sz="1600" dirty="0">
                <a:ea typeface="+mn-lt"/>
                <a:cs typeface="+mn-lt"/>
              </a:rPr>
            </a:br>
            <a:r>
              <a:rPr lang="en-US" sz="1600" u="sng" dirty="0">
                <a:ea typeface="+mn-lt"/>
                <a:cs typeface="+mn-lt"/>
              </a:rPr>
              <a:t>Lounge update/coffees/meet &amp; greets         $  223.97</a:t>
            </a:r>
            <a:br>
              <a:rPr lang="en-US" sz="1600" u="sng" dirty="0">
                <a:ea typeface="+mn-lt"/>
                <a:cs typeface="+mn-lt"/>
              </a:rPr>
            </a:br>
            <a:r>
              <a:rPr lang="en-US" sz="1600" dirty="0">
                <a:ea typeface="+mn-lt"/>
                <a:cs typeface="+mn-lt"/>
              </a:rPr>
              <a:t>Total                                                        $ 5953.21</a:t>
            </a:r>
            <a:br>
              <a:rPr lang="en-US" sz="1600" dirty="0">
                <a:ea typeface="+mn-lt"/>
                <a:cs typeface="+mn-lt"/>
              </a:rPr>
            </a:br>
            <a:endParaRPr lang="en-US" sz="1600" dirty="0">
              <a:ea typeface="+mn-lt"/>
              <a:cs typeface="+mn-lt"/>
            </a:endParaRPr>
          </a:p>
        </p:txBody>
      </p:sp>
      <p:sp>
        <p:nvSpPr>
          <p:cNvPr id="5" name="Text Placeholder 4">
            <a:extLst>
              <a:ext uri="{FF2B5EF4-FFF2-40B4-BE49-F238E27FC236}">
                <a16:creationId xmlns:a16="http://schemas.microsoft.com/office/drawing/2014/main" id="{5DACE0E8-D932-407F-A51A-AB095498A367}"/>
              </a:ext>
            </a:extLst>
          </p:cNvPr>
          <p:cNvSpPr>
            <a:spLocks noGrp="1"/>
          </p:cNvSpPr>
          <p:nvPr>
            <p:ph type="body" sz="quarter" idx="3"/>
          </p:nvPr>
        </p:nvSpPr>
        <p:spPr>
          <a:xfrm>
            <a:off x="6857998" y="1357312"/>
            <a:ext cx="4572001" cy="761999"/>
          </a:xfrm>
        </p:spPr>
        <p:txBody>
          <a:bodyPr/>
          <a:lstStyle/>
          <a:p>
            <a:r>
              <a:rPr lang="en-US" u="sng" dirty="0">
                <a:ea typeface="+mn-lt"/>
                <a:cs typeface="+mn-lt"/>
              </a:rPr>
              <a:t>Current 2021-22 Report:</a:t>
            </a:r>
            <a:endParaRPr lang="en-US" u="sng"/>
          </a:p>
          <a:p>
            <a:endParaRPr lang="en-US" dirty="0"/>
          </a:p>
        </p:txBody>
      </p:sp>
      <p:sp>
        <p:nvSpPr>
          <p:cNvPr id="6" name="Content Placeholder 5">
            <a:extLst>
              <a:ext uri="{FF2B5EF4-FFF2-40B4-BE49-F238E27FC236}">
                <a16:creationId xmlns:a16="http://schemas.microsoft.com/office/drawing/2014/main" id="{E203967A-9A04-4C7D-965D-654757764151}"/>
              </a:ext>
            </a:extLst>
          </p:cNvPr>
          <p:cNvSpPr>
            <a:spLocks noGrp="1"/>
          </p:cNvSpPr>
          <p:nvPr>
            <p:ph sz="quarter" idx="4"/>
          </p:nvPr>
        </p:nvSpPr>
        <p:spPr>
          <a:xfrm>
            <a:off x="6858000" y="2297113"/>
            <a:ext cx="4571998" cy="4195127"/>
          </a:xfrm>
        </p:spPr>
        <p:txBody>
          <a:bodyPr vert="horz" lIns="91440" tIns="45720" rIns="91440" bIns="45720" rtlCol="0" anchor="t">
            <a:normAutofit fontScale="85000" lnSpcReduction="20000"/>
          </a:bodyPr>
          <a:lstStyle/>
          <a:p>
            <a:pPr marL="0" indent="0" algn="ctr">
              <a:buNone/>
            </a:pPr>
            <a:r>
              <a:rPr lang="en-US" b="1" dirty="0">
                <a:ea typeface="+mn-lt"/>
                <a:cs typeface="+mn-lt"/>
              </a:rPr>
              <a:t>Raised</a:t>
            </a:r>
            <a:endParaRPr lang="en-US"/>
          </a:p>
          <a:p>
            <a:endParaRPr lang="en-US" dirty="0">
              <a:ea typeface="+mn-lt"/>
              <a:cs typeface="+mn-lt"/>
            </a:endParaRPr>
          </a:p>
          <a:p>
            <a:pPr marL="0" indent="0">
              <a:buNone/>
            </a:pPr>
            <a:r>
              <a:rPr lang="en-US" dirty="0">
                <a:ea typeface="+mn-lt"/>
                <a:cs typeface="+mn-lt"/>
              </a:rPr>
              <a:t>Scrips        $  25.80</a:t>
            </a:r>
            <a:br>
              <a:rPr lang="en-US" dirty="0">
                <a:ea typeface="+mn-lt"/>
                <a:cs typeface="+mn-lt"/>
              </a:rPr>
            </a:br>
            <a:r>
              <a:rPr lang="en-US" dirty="0">
                <a:ea typeface="+mn-lt"/>
                <a:cs typeface="+mn-lt"/>
              </a:rPr>
              <a:t>Shout outs $  10</a:t>
            </a:r>
            <a:br>
              <a:rPr lang="en-US" dirty="0">
                <a:ea typeface="+mn-lt"/>
                <a:cs typeface="+mn-lt"/>
              </a:rPr>
            </a:br>
            <a:r>
              <a:rPr lang="en-US" dirty="0">
                <a:ea typeface="+mn-lt"/>
                <a:cs typeface="+mn-lt"/>
              </a:rPr>
              <a:t>Uniforms   $ 790</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Current Balance:$4,218.62</a:t>
            </a:r>
          </a:p>
          <a:p>
            <a:br>
              <a:rPr lang="en-US" dirty="0"/>
            </a:br>
            <a:endParaRPr lang="en-US" dirty="0"/>
          </a:p>
        </p:txBody>
      </p:sp>
    </p:spTree>
    <p:extLst>
      <p:ext uri="{BB962C8B-B14F-4D97-AF65-F5344CB8AC3E}">
        <p14:creationId xmlns:p14="http://schemas.microsoft.com/office/powerpoint/2010/main" val="200326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0C46-8207-4734-B36F-8E1986FF6BBE}"/>
              </a:ext>
            </a:extLst>
          </p:cNvPr>
          <p:cNvSpPr>
            <a:spLocks noGrp="1"/>
          </p:cNvSpPr>
          <p:nvPr>
            <p:ph type="title"/>
          </p:nvPr>
        </p:nvSpPr>
        <p:spPr>
          <a:xfrm>
            <a:off x="1833563" y="297656"/>
            <a:ext cx="9144000" cy="1263649"/>
          </a:xfrm>
        </p:spPr>
        <p:txBody>
          <a:bodyPr>
            <a:normAutofit fontScale="90000"/>
          </a:bodyPr>
          <a:lstStyle/>
          <a:p>
            <a:pPr algn="ctr">
              <a:spcBef>
                <a:spcPts val="1000"/>
              </a:spcBef>
            </a:pPr>
            <a:r>
              <a:rPr lang="en-US" dirty="0">
                <a:ea typeface="+mj-lt"/>
                <a:cs typeface="+mj-lt"/>
              </a:rPr>
              <a:t>The Bayshore Christian School's PTFW Mission is:</a:t>
            </a:r>
            <a:endParaRPr lang="en-US"/>
          </a:p>
          <a:p>
            <a:endParaRPr lang="en-US" dirty="0"/>
          </a:p>
        </p:txBody>
      </p:sp>
      <p:sp>
        <p:nvSpPr>
          <p:cNvPr id="3" name="Content Placeholder 2">
            <a:extLst>
              <a:ext uri="{FF2B5EF4-FFF2-40B4-BE49-F238E27FC236}">
                <a16:creationId xmlns:a16="http://schemas.microsoft.com/office/drawing/2014/main" id="{C0794B8B-422A-46DE-AA9E-E70C5D9EAA9D}"/>
              </a:ext>
            </a:extLst>
          </p:cNvPr>
          <p:cNvSpPr>
            <a:spLocks noGrp="1"/>
          </p:cNvSpPr>
          <p:nvPr>
            <p:ph idx="1"/>
          </p:nvPr>
        </p:nvSpPr>
        <p:spPr>
          <a:xfrm>
            <a:off x="369094" y="2512218"/>
            <a:ext cx="11703843" cy="3583782"/>
          </a:xfrm>
        </p:spPr>
        <p:txBody>
          <a:bodyPr vert="horz" lIns="91440" tIns="45720" rIns="91440" bIns="45720" rtlCol="0" anchor="t">
            <a:normAutofit/>
          </a:bodyPr>
          <a:lstStyle/>
          <a:p>
            <a:r>
              <a:rPr lang="en-US" dirty="0">
                <a:ea typeface="+mn-lt"/>
                <a:cs typeface="+mn-lt"/>
              </a:rPr>
              <a:t>To develop avenues of hospitality and fellowship toward BCS faculty, the students, and parents/guardians</a:t>
            </a:r>
            <a:endParaRPr lang="en-US" dirty="0"/>
          </a:p>
          <a:p>
            <a:r>
              <a:rPr lang="en-US" dirty="0">
                <a:ea typeface="+mn-lt"/>
                <a:cs typeface="+mn-lt"/>
              </a:rPr>
              <a:t>To improve and enhance the quality of our school</a:t>
            </a:r>
            <a:endParaRPr lang="en-US" dirty="0"/>
          </a:p>
          <a:p>
            <a:r>
              <a:rPr lang="en-US" dirty="0">
                <a:ea typeface="+mn-lt"/>
                <a:cs typeface="+mn-lt"/>
              </a:rPr>
              <a:t>To be a positive public relations agency to our school community</a:t>
            </a:r>
            <a:endParaRPr lang="en-US" dirty="0"/>
          </a:p>
          <a:p>
            <a:endParaRPr lang="en-US" dirty="0"/>
          </a:p>
        </p:txBody>
      </p:sp>
    </p:spTree>
    <p:extLst>
      <p:ext uri="{BB962C8B-B14F-4D97-AF65-F5344CB8AC3E}">
        <p14:creationId xmlns:p14="http://schemas.microsoft.com/office/powerpoint/2010/main" val="151028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7ACF0-6ED3-440E-A738-C14940AEA733}"/>
              </a:ext>
            </a:extLst>
          </p:cNvPr>
          <p:cNvSpPr>
            <a:spLocks noGrp="1"/>
          </p:cNvSpPr>
          <p:nvPr>
            <p:ph type="title"/>
          </p:nvPr>
        </p:nvSpPr>
        <p:spPr>
          <a:xfrm>
            <a:off x="762001" y="1524001"/>
            <a:ext cx="3047999" cy="3810000"/>
          </a:xfrm>
        </p:spPr>
        <p:txBody>
          <a:bodyPr>
            <a:normAutofit/>
          </a:bodyPr>
          <a:lstStyle/>
          <a:p>
            <a:pPr algn="ctr"/>
            <a:endParaRPr lang="en-US"/>
          </a:p>
          <a:p>
            <a:pPr algn="ctr"/>
            <a:r>
              <a:rPr lang="en-US" b="1" dirty="0"/>
              <a:t>2021/2022 PTFW Executive Board:</a:t>
            </a:r>
            <a:endParaRPr lang="en-US" dirty="0"/>
          </a:p>
          <a:p>
            <a:pPr algn="ctr"/>
            <a:endParaRPr lang="en-US" b="1" dirty="0">
              <a:ea typeface="+mj-lt"/>
              <a:cs typeface="+mj-lt"/>
            </a:endParaRPr>
          </a:p>
          <a:p>
            <a:pPr algn="ctr"/>
            <a:endParaRPr lang="en-US" dirty="0"/>
          </a:p>
        </p:txBody>
      </p:sp>
      <p:sp>
        <p:nvSpPr>
          <p:cNvPr id="22" name="Freeform: Shape 21">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6" name="Content Placeholder 2">
            <a:extLst>
              <a:ext uri="{FF2B5EF4-FFF2-40B4-BE49-F238E27FC236}">
                <a16:creationId xmlns:a16="http://schemas.microsoft.com/office/drawing/2014/main" id="{0994A200-D6E3-4364-9130-1E88AFD95623}"/>
              </a:ext>
            </a:extLst>
          </p:cNvPr>
          <p:cNvGraphicFramePr>
            <a:graphicFrameLocks noGrp="1"/>
          </p:cNvGraphicFramePr>
          <p:nvPr>
            <p:ph idx="1"/>
            <p:extLst>
              <p:ext uri="{D42A27DB-BD31-4B8C-83A1-F6EECF244321}">
                <p14:modId xmlns:p14="http://schemas.microsoft.com/office/powerpoint/2010/main" val="3845644214"/>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93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967B1-61C9-43C4-B6EB-9001E6B49359}"/>
              </a:ext>
            </a:extLst>
          </p:cNvPr>
          <p:cNvSpPr>
            <a:spLocks noGrp="1"/>
          </p:cNvSpPr>
          <p:nvPr>
            <p:ph type="title"/>
          </p:nvPr>
        </p:nvSpPr>
        <p:spPr>
          <a:xfrm>
            <a:off x="0" y="2421686"/>
            <a:ext cx="3810000" cy="3805283"/>
          </a:xfrm>
        </p:spPr>
        <p:txBody>
          <a:bodyPr vert="horz" lIns="91440" tIns="45720" rIns="91440" bIns="45720" rtlCol="0" anchorCtr="0">
            <a:normAutofit/>
          </a:bodyPr>
          <a:lstStyle/>
          <a:p>
            <a:pPr algn="ctr"/>
            <a:r>
              <a:rPr lang="en-US" dirty="0">
                <a:ea typeface="+mj-lt"/>
                <a:cs typeface="+mj-lt"/>
              </a:rPr>
              <a:t>2021/2022 Committee Chairs:</a:t>
            </a:r>
            <a:endParaRPr lang="en-US" dirty="0"/>
          </a:p>
        </p:txBody>
      </p:sp>
      <p:graphicFrame>
        <p:nvGraphicFramePr>
          <p:cNvPr id="19" name="Content Placeholder 3">
            <a:extLst>
              <a:ext uri="{FF2B5EF4-FFF2-40B4-BE49-F238E27FC236}">
                <a16:creationId xmlns:a16="http://schemas.microsoft.com/office/drawing/2014/main" id="{C7EABE97-BF6A-4DB9-9E6D-A4A5DC8F138A}"/>
              </a:ext>
            </a:extLst>
          </p:cNvPr>
          <p:cNvGraphicFramePr>
            <a:graphicFrameLocks noGrp="1"/>
          </p:cNvGraphicFramePr>
          <p:nvPr>
            <p:ph idx="1"/>
            <p:extLst>
              <p:ext uri="{D42A27DB-BD31-4B8C-83A1-F6EECF244321}">
                <p14:modId xmlns:p14="http://schemas.microsoft.com/office/powerpoint/2010/main" val="1280474772"/>
              </p:ext>
            </p:extLst>
          </p:nvPr>
        </p:nvGraphicFramePr>
        <p:xfrm>
          <a:off x="3786188" y="71437"/>
          <a:ext cx="8131968" cy="679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0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0867A-A9B0-4F27-9324-BB5ADFBB57A8}"/>
              </a:ext>
            </a:extLst>
          </p:cNvPr>
          <p:cNvSpPr>
            <a:spLocks noGrp="1"/>
          </p:cNvSpPr>
          <p:nvPr>
            <p:ph type="title"/>
          </p:nvPr>
        </p:nvSpPr>
        <p:spPr>
          <a:xfrm>
            <a:off x="1049572" y="946205"/>
            <a:ext cx="9955033" cy="1079829"/>
          </a:xfrm>
        </p:spPr>
        <p:txBody>
          <a:bodyPr vert="horz" lIns="91440" tIns="45720" rIns="91440" bIns="45720" rtlCol="0" anchor="ctr" anchorCtr="0">
            <a:normAutofit/>
          </a:bodyPr>
          <a:lstStyle/>
          <a:p>
            <a:r>
              <a:rPr lang="en-US"/>
              <a:t>Homeroom Parent Interest: </a:t>
            </a:r>
          </a:p>
        </p:txBody>
      </p:sp>
      <p:sp>
        <p:nvSpPr>
          <p:cNvPr id="3" name="Content Placeholder 2">
            <a:extLst>
              <a:ext uri="{FF2B5EF4-FFF2-40B4-BE49-F238E27FC236}">
                <a16:creationId xmlns:a16="http://schemas.microsoft.com/office/drawing/2014/main" id="{3EC9BCA5-161E-4C40-832C-C73D3212B518}"/>
              </a:ext>
            </a:extLst>
          </p:cNvPr>
          <p:cNvSpPr>
            <a:spLocks noGrp="1"/>
          </p:cNvSpPr>
          <p:nvPr>
            <p:ph idx="1"/>
          </p:nvPr>
        </p:nvSpPr>
        <p:spPr>
          <a:xfrm>
            <a:off x="224086" y="3756267"/>
            <a:ext cx="10066413" cy="2943899"/>
          </a:xfrm>
        </p:spPr>
        <p:txBody>
          <a:bodyPr vert="horz" lIns="91440" tIns="45720" rIns="91440" bIns="45720" rtlCol="0" anchor="t">
            <a:normAutofit/>
          </a:bodyPr>
          <a:lstStyle/>
          <a:p>
            <a:pPr marL="0" indent="0">
              <a:buNone/>
            </a:pPr>
            <a:r>
              <a:rPr lang="en-US" dirty="0"/>
              <a:t>*Facilitates communication between teacher and parents</a:t>
            </a:r>
          </a:p>
          <a:p>
            <a:pPr marL="0" indent="0">
              <a:buNone/>
            </a:pPr>
            <a:r>
              <a:rPr lang="en-US" dirty="0"/>
              <a:t>*Teacher support when needed</a:t>
            </a:r>
          </a:p>
          <a:p>
            <a:pPr marL="0" indent="0">
              <a:buNone/>
            </a:pPr>
            <a:r>
              <a:rPr lang="en-US" dirty="0"/>
              <a:t>Please email your child's homeroom teacher if you are interested </a:t>
            </a:r>
          </a:p>
        </p:txBody>
      </p:sp>
      <p:grpSp>
        <p:nvGrpSpPr>
          <p:cNvPr id="19" name="Group 18">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20" name="Freeform: Shape 19">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784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F1FCF-3A4F-4C16-8675-075731754D55}"/>
              </a:ext>
            </a:extLst>
          </p:cNvPr>
          <p:cNvSpPr>
            <a:spLocks noGrp="1"/>
          </p:cNvSpPr>
          <p:nvPr>
            <p:ph type="title"/>
          </p:nvPr>
        </p:nvSpPr>
        <p:spPr>
          <a:xfrm>
            <a:off x="1049572" y="946205"/>
            <a:ext cx="9955033" cy="1079829"/>
          </a:xfrm>
        </p:spPr>
        <p:txBody>
          <a:bodyPr anchor="ctr">
            <a:normAutofit/>
          </a:bodyPr>
          <a:lstStyle/>
          <a:p>
            <a:r>
              <a:rPr lang="en-US" dirty="0"/>
              <a:t>Uniform Donations and Resales:</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US" dirty="0"/>
            </a:p>
          </p:txBody>
        </p:sp>
      </p:grpSp>
      <p:sp>
        <p:nvSpPr>
          <p:cNvPr id="5" name="Content Placeholder 4">
            <a:extLst>
              <a:ext uri="{FF2B5EF4-FFF2-40B4-BE49-F238E27FC236}">
                <a16:creationId xmlns:a16="http://schemas.microsoft.com/office/drawing/2014/main" id="{E9C2BCAD-00EA-4F19-A4C3-BE5FF967EB16}"/>
              </a:ext>
            </a:extLst>
          </p:cNvPr>
          <p:cNvSpPr>
            <a:spLocks noGrp="1"/>
          </p:cNvSpPr>
          <p:nvPr>
            <p:ph idx="1"/>
          </p:nvPr>
        </p:nvSpPr>
        <p:spPr>
          <a:xfrm>
            <a:off x="0" y="3619499"/>
            <a:ext cx="10668000" cy="3167064"/>
          </a:xfrm>
        </p:spPr>
        <p:txBody>
          <a:bodyPr vert="horz" lIns="91440" tIns="45720" rIns="91440" bIns="45720" rtlCol="0" anchor="t">
            <a:normAutofit/>
          </a:bodyPr>
          <a:lstStyle/>
          <a:p>
            <a:r>
              <a:rPr lang="en-US" dirty="0"/>
              <a:t>Donate your used gently worn uniforms to the resale boutique located in the main office</a:t>
            </a:r>
          </a:p>
          <a:p>
            <a:endParaRPr lang="en-US" dirty="0"/>
          </a:p>
          <a:p>
            <a:pPr marL="0" indent="0">
              <a:buNone/>
            </a:pPr>
            <a:r>
              <a:rPr lang="en-US" dirty="0"/>
              <a:t> Uniform pieces are $5 each except masks which are $10</a:t>
            </a:r>
          </a:p>
          <a:p>
            <a:endParaRPr lang="en-US" dirty="0"/>
          </a:p>
          <a:p>
            <a:r>
              <a:rPr lang="en-US" dirty="0"/>
              <a:t>Last year raised $1115</a:t>
            </a:r>
          </a:p>
        </p:txBody>
      </p:sp>
    </p:spTree>
    <p:extLst>
      <p:ext uri="{BB962C8B-B14F-4D97-AF65-F5344CB8AC3E}">
        <p14:creationId xmlns:p14="http://schemas.microsoft.com/office/powerpoint/2010/main" val="253094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503D-E298-42D9-8C4D-2FE85BBEC809}"/>
              </a:ext>
            </a:extLst>
          </p:cNvPr>
          <p:cNvSpPr>
            <a:spLocks noGrp="1"/>
          </p:cNvSpPr>
          <p:nvPr>
            <p:ph type="title"/>
          </p:nvPr>
        </p:nvSpPr>
        <p:spPr>
          <a:xfrm>
            <a:off x="1853821" y="386686"/>
            <a:ext cx="9144000" cy="1263649"/>
          </a:xfrm>
        </p:spPr>
        <p:txBody>
          <a:bodyPr/>
          <a:lstStyle/>
          <a:p>
            <a:r>
              <a:rPr lang="en-US" dirty="0"/>
              <a:t>Birthday shoutout on the marquee</a:t>
            </a:r>
          </a:p>
        </p:txBody>
      </p:sp>
      <p:sp>
        <p:nvSpPr>
          <p:cNvPr id="3" name="Content Placeholder 2">
            <a:extLst>
              <a:ext uri="{FF2B5EF4-FFF2-40B4-BE49-F238E27FC236}">
                <a16:creationId xmlns:a16="http://schemas.microsoft.com/office/drawing/2014/main" id="{25D091E3-F934-4FE3-AFBA-63631CC71D4B}"/>
              </a:ext>
            </a:extLst>
          </p:cNvPr>
          <p:cNvSpPr>
            <a:spLocks noGrp="1"/>
          </p:cNvSpPr>
          <p:nvPr>
            <p:ph idx="1"/>
          </p:nvPr>
        </p:nvSpPr>
        <p:spPr>
          <a:xfrm>
            <a:off x="363941" y="1717342"/>
            <a:ext cx="11543730" cy="3048001"/>
          </a:xfrm>
        </p:spPr>
        <p:txBody>
          <a:bodyPr vert="horz" lIns="91440" tIns="45720" rIns="91440" bIns="45720" rtlCol="0" anchor="t">
            <a:normAutofit/>
          </a:bodyPr>
          <a:lstStyle/>
          <a:p>
            <a:r>
              <a:rPr lang="en-US" dirty="0"/>
              <a:t>Sign up by emailing: </a:t>
            </a:r>
            <a:r>
              <a:rPr lang="en-US" dirty="0">
                <a:hlinkClick r:id="rId2"/>
              </a:rPr>
              <a:t>ptfw@bayshorechristianschool.org</a:t>
            </a:r>
            <a:r>
              <a:rPr lang="en-US" dirty="0"/>
              <a:t> </a:t>
            </a:r>
            <a:endParaRPr lang="en-US"/>
          </a:p>
          <a:p>
            <a:r>
              <a:rPr lang="en-US" dirty="0"/>
              <a:t>Send your child's name and birthday month </a:t>
            </a:r>
            <a:endParaRPr lang="en-US"/>
          </a:p>
          <a:p>
            <a:r>
              <a:rPr lang="en-US" dirty="0"/>
              <a:t>$10 billed to your FACTS account.</a:t>
            </a:r>
          </a:p>
          <a:p>
            <a:endParaRPr lang="en-US" dirty="0"/>
          </a:p>
          <a:p>
            <a:r>
              <a:rPr lang="en-US" dirty="0"/>
              <a:t>Last year raised $690</a:t>
            </a:r>
          </a:p>
        </p:txBody>
      </p:sp>
      <p:pic>
        <p:nvPicPr>
          <p:cNvPr id="4" name="Picture 4">
            <a:extLst>
              <a:ext uri="{FF2B5EF4-FFF2-40B4-BE49-F238E27FC236}">
                <a16:creationId xmlns:a16="http://schemas.microsoft.com/office/drawing/2014/main" id="{2F08718C-9FD5-4FEA-8858-3E0D12BE83BE}"/>
              </a:ext>
            </a:extLst>
          </p:cNvPr>
          <p:cNvPicPr>
            <a:picLocks noChangeAspect="1"/>
          </p:cNvPicPr>
          <p:nvPr/>
        </p:nvPicPr>
        <p:blipFill>
          <a:blip r:embed="rId3"/>
          <a:stretch>
            <a:fillRect/>
          </a:stretch>
        </p:blipFill>
        <p:spPr>
          <a:xfrm>
            <a:off x="3530221" y="4937889"/>
            <a:ext cx="4733498" cy="1736191"/>
          </a:xfrm>
          <a:prstGeom prst="rect">
            <a:avLst/>
          </a:prstGeom>
        </p:spPr>
      </p:pic>
    </p:spTree>
    <p:extLst>
      <p:ext uri="{BB962C8B-B14F-4D97-AF65-F5344CB8AC3E}">
        <p14:creationId xmlns:p14="http://schemas.microsoft.com/office/powerpoint/2010/main" val="116915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EBC50B6-8839-4766-8FD7-C7EBD59F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015FF-9EC4-4999-98FE-7979F1EB4B82}"/>
              </a:ext>
            </a:extLst>
          </p:cNvPr>
          <p:cNvSpPr>
            <a:spLocks noGrp="1"/>
          </p:cNvSpPr>
          <p:nvPr>
            <p:ph type="title"/>
          </p:nvPr>
        </p:nvSpPr>
        <p:spPr>
          <a:xfrm>
            <a:off x="762000" y="299563"/>
            <a:ext cx="10668000" cy="4497579"/>
          </a:xfrm>
        </p:spPr>
        <p:txBody>
          <a:bodyPr vert="horz" lIns="91440" tIns="45720" rIns="91440" bIns="45720" rtlCol="0" anchor="b" anchorCtr="0">
            <a:normAutofit/>
          </a:bodyPr>
          <a:lstStyle/>
          <a:p>
            <a:pPr algn="ctr"/>
            <a:r>
              <a:rPr lang="en-US" sz="4000" dirty="0"/>
              <a:t>Spirit Nights Coming!</a:t>
            </a:r>
            <a:br>
              <a:rPr lang="en-US" sz="4000" dirty="0"/>
            </a:br>
            <a:r>
              <a:rPr lang="en-US" sz="4000" dirty="0"/>
              <a:t>Watch for locations and dates </a:t>
            </a:r>
            <a:br>
              <a:rPr lang="en-US" sz="4000" dirty="0"/>
            </a:br>
            <a:br>
              <a:rPr lang="en-US" sz="4000" dirty="0"/>
            </a:br>
            <a:br>
              <a:rPr lang="en-US" sz="3200" dirty="0"/>
            </a:br>
            <a:endParaRPr lang="en-US" sz="4000" dirty="0"/>
          </a:p>
        </p:txBody>
      </p:sp>
      <p:sp>
        <p:nvSpPr>
          <p:cNvPr id="42" name="Freeform: Shape 41">
            <a:extLst>
              <a:ext uri="{FF2B5EF4-FFF2-40B4-BE49-F238E27FC236}">
                <a16:creationId xmlns:a16="http://schemas.microsoft.com/office/drawing/2014/main" id="{7115DC02-2F1A-42B8-AED2-831CAF26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12192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1D22E552-66C7-44E9-B796-23474BB45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12192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0436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5BB4-2170-497E-8CC2-C7CDBD8F6C42}"/>
              </a:ext>
            </a:extLst>
          </p:cNvPr>
          <p:cNvSpPr>
            <a:spLocks noGrp="1"/>
          </p:cNvSpPr>
          <p:nvPr>
            <p:ph type="title"/>
          </p:nvPr>
        </p:nvSpPr>
        <p:spPr>
          <a:xfrm>
            <a:off x="147851" y="3048"/>
            <a:ext cx="10668000" cy="758952"/>
          </a:xfrm>
        </p:spPr>
        <p:txBody>
          <a:bodyPr>
            <a:normAutofit fontScale="90000"/>
          </a:bodyPr>
          <a:lstStyle/>
          <a:p>
            <a:pPr algn="ctr">
              <a:lnSpc>
                <a:spcPct val="100000"/>
              </a:lnSpc>
              <a:spcBef>
                <a:spcPts val="0"/>
              </a:spcBef>
            </a:pPr>
            <a:r>
              <a:rPr lang="en-US" dirty="0">
                <a:ea typeface="+mj-lt"/>
                <a:cs typeface="+mj-lt"/>
              </a:rPr>
              <a:t>SCRIPS </a:t>
            </a:r>
            <a:br>
              <a:rPr lang="en-US" dirty="0">
                <a:ea typeface="+mj-lt"/>
                <a:cs typeface="+mj-lt"/>
              </a:rPr>
            </a:br>
            <a:r>
              <a:rPr lang="en-US" dirty="0">
                <a:ea typeface="+mj-lt"/>
                <a:cs typeface="+mj-lt"/>
              </a:rPr>
              <a:t>Sign up and link your payment to a bank/ credit card to be eligible for $25 Amazon gift card raffle </a:t>
            </a:r>
            <a:br>
              <a:rPr lang="en-US" dirty="0">
                <a:ea typeface="+mj-lt"/>
                <a:cs typeface="+mj-lt"/>
              </a:rPr>
            </a:br>
            <a:endParaRPr lang="en-US"/>
          </a:p>
        </p:txBody>
      </p:sp>
      <p:sp>
        <p:nvSpPr>
          <p:cNvPr id="3" name="Content Placeholder 2">
            <a:extLst>
              <a:ext uri="{FF2B5EF4-FFF2-40B4-BE49-F238E27FC236}">
                <a16:creationId xmlns:a16="http://schemas.microsoft.com/office/drawing/2014/main" id="{C9B919C6-929A-465D-9603-ADBA94CE684C}"/>
              </a:ext>
            </a:extLst>
          </p:cNvPr>
          <p:cNvSpPr>
            <a:spLocks noGrp="1"/>
          </p:cNvSpPr>
          <p:nvPr>
            <p:ph sz="half" idx="2"/>
          </p:nvPr>
        </p:nvSpPr>
        <p:spPr/>
        <p:txBody>
          <a:bodyPr vert="horz" lIns="91440" tIns="45720" rIns="91440" bIns="45720" rtlCol="0" anchor="t">
            <a:normAutofit fontScale="92500" lnSpcReduction="10000"/>
          </a:bodyPr>
          <a:lstStyle/>
          <a:p>
            <a:pPr>
              <a:lnSpc>
                <a:spcPct val="100000"/>
              </a:lnSpc>
              <a:spcBef>
                <a:spcPts val="0"/>
              </a:spcBef>
            </a:pPr>
            <a:endParaRPr lang="en-US" dirty="0">
              <a:ea typeface="+mn-lt"/>
              <a:cs typeface="+mn-lt"/>
            </a:endParaRPr>
          </a:p>
          <a:p>
            <a:endParaRPr lang="en-US" dirty="0"/>
          </a:p>
        </p:txBody>
      </p:sp>
      <p:sp>
        <p:nvSpPr>
          <p:cNvPr id="4" name="Content Placeholder 3">
            <a:extLst>
              <a:ext uri="{FF2B5EF4-FFF2-40B4-BE49-F238E27FC236}">
                <a16:creationId xmlns:a16="http://schemas.microsoft.com/office/drawing/2014/main" id="{C5430D39-DDEB-4827-9B96-D7A08237174F}"/>
              </a:ext>
            </a:extLst>
          </p:cNvPr>
          <p:cNvSpPr>
            <a:spLocks noGrp="1"/>
          </p:cNvSpPr>
          <p:nvPr>
            <p:ph sz="quarter" idx="4"/>
          </p:nvPr>
        </p:nvSpPr>
        <p:spPr>
          <a:xfrm>
            <a:off x="5652270" y="3043953"/>
            <a:ext cx="6341053" cy="3321367"/>
          </a:xfrm>
        </p:spPr>
        <p:txBody>
          <a:bodyPr vert="horz" lIns="91440" tIns="45720" rIns="91440" bIns="45720" rtlCol="0" anchor="t">
            <a:normAutofit fontScale="92500" lnSpcReduction="10000"/>
          </a:bodyPr>
          <a:lstStyle/>
          <a:p>
            <a:pPr>
              <a:lnSpc>
                <a:spcPct val="100000"/>
              </a:lnSpc>
              <a:spcBef>
                <a:spcPts val="0"/>
              </a:spcBef>
            </a:pPr>
            <a:r>
              <a:rPr lang="en-US" dirty="0">
                <a:ea typeface="+mn-lt"/>
                <a:cs typeface="+mn-lt"/>
              </a:rPr>
              <a:t>Site: </a:t>
            </a:r>
            <a:r>
              <a:rPr lang="en-US" dirty="0">
                <a:ea typeface="+mn-lt"/>
                <a:cs typeface="+mn-lt"/>
                <a:hlinkClick r:id="rId2"/>
              </a:rPr>
              <a:t>https://shop.shopwithscrip.com/login/enroll</a:t>
            </a:r>
            <a:endParaRPr lang="en-US" dirty="0">
              <a:ea typeface="+mn-lt"/>
              <a:cs typeface="+mn-lt"/>
            </a:endParaRPr>
          </a:p>
          <a:p>
            <a:pPr>
              <a:lnSpc>
                <a:spcPct val="100000"/>
              </a:lnSpc>
              <a:spcBef>
                <a:spcPts val="0"/>
              </a:spcBef>
            </a:pPr>
            <a:endParaRPr lang="en-US" dirty="0">
              <a:ea typeface="+mn-lt"/>
              <a:cs typeface="+mn-lt"/>
            </a:endParaRPr>
          </a:p>
          <a:p>
            <a:pPr>
              <a:lnSpc>
                <a:spcPct val="100000"/>
              </a:lnSpc>
              <a:spcBef>
                <a:spcPts val="0"/>
              </a:spcBef>
            </a:pPr>
            <a:r>
              <a:rPr lang="en-US" dirty="0">
                <a:ea typeface="+mn-lt"/>
                <a:cs typeface="+mn-lt"/>
              </a:rPr>
              <a:t>BCS website/SUPPORT BCS/PTFW/scrips gift card site link</a:t>
            </a:r>
          </a:p>
          <a:p>
            <a:pPr>
              <a:lnSpc>
                <a:spcPct val="100000"/>
              </a:lnSpc>
              <a:spcBef>
                <a:spcPts val="0"/>
              </a:spcBef>
            </a:pPr>
            <a:endParaRPr lang="en-US" dirty="0">
              <a:ea typeface="+mn-lt"/>
              <a:cs typeface="+mn-lt"/>
            </a:endParaRPr>
          </a:p>
          <a:p>
            <a:pPr marL="0" indent="0">
              <a:lnSpc>
                <a:spcPct val="100000"/>
              </a:lnSpc>
              <a:spcBef>
                <a:spcPts val="0"/>
              </a:spcBef>
              <a:buNone/>
            </a:pPr>
            <a:r>
              <a:rPr lang="en-US" dirty="0">
                <a:ea typeface="+mn-lt"/>
                <a:cs typeface="+mn-lt"/>
              </a:rPr>
              <a:t> Enrollment Code: </a:t>
            </a:r>
            <a:r>
              <a:rPr lang="en-US" b="1" dirty="0">
                <a:ea typeface="+mn-lt"/>
                <a:cs typeface="+mn-lt"/>
              </a:rPr>
              <a:t>69E6656F73L23</a:t>
            </a:r>
          </a:p>
          <a:p>
            <a:pPr>
              <a:lnSpc>
                <a:spcPct val="100000"/>
              </a:lnSpc>
              <a:spcBef>
                <a:spcPts val="0"/>
              </a:spcBef>
            </a:pPr>
            <a:endParaRPr lang="en-US" b="1" dirty="0"/>
          </a:p>
          <a:p>
            <a:pPr>
              <a:lnSpc>
                <a:spcPct val="100000"/>
              </a:lnSpc>
              <a:spcBef>
                <a:spcPts val="0"/>
              </a:spcBef>
            </a:pPr>
            <a:r>
              <a:rPr lang="en-US" b="1" dirty="0"/>
              <a:t>Winner announced at Sept mtg</a:t>
            </a:r>
          </a:p>
        </p:txBody>
      </p:sp>
      <p:sp>
        <p:nvSpPr>
          <p:cNvPr id="7" name="TextBox 6">
            <a:extLst>
              <a:ext uri="{FF2B5EF4-FFF2-40B4-BE49-F238E27FC236}">
                <a16:creationId xmlns:a16="http://schemas.microsoft.com/office/drawing/2014/main" id="{6CF43734-4070-4F25-A303-83BEF8390E5D}"/>
              </a:ext>
            </a:extLst>
          </p:cNvPr>
          <p:cNvSpPr txBox="1"/>
          <p:nvPr/>
        </p:nvSpPr>
        <p:spPr>
          <a:xfrm flipV="1">
            <a:off x="3803176" y="3603850"/>
            <a:ext cx="22086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graphicFrame>
        <p:nvGraphicFramePr>
          <p:cNvPr id="13" name="TextBox 9">
            <a:extLst>
              <a:ext uri="{FF2B5EF4-FFF2-40B4-BE49-F238E27FC236}">
                <a16:creationId xmlns:a16="http://schemas.microsoft.com/office/drawing/2014/main" id="{58B522BB-60BE-4842-ABDC-3483C92AD29B}"/>
              </a:ext>
            </a:extLst>
          </p:cNvPr>
          <p:cNvGraphicFramePr/>
          <p:nvPr/>
        </p:nvGraphicFramePr>
        <p:xfrm>
          <a:off x="148846" y="2787412"/>
          <a:ext cx="5188422" cy="415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8226680"/>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TornVTI</vt:lpstr>
      <vt:lpstr>August 25, 2021  </vt:lpstr>
      <vt:lpstr>The Bayshore Christian School's PTFW Mission is: </vt:lpstr>
      <vt:lpstr> 2021/2022 PTFW Executive Board:  </vt:lpstr>
      <vt:lpstr>2021/2022 Committee Chairs:</vt:lpstr>
      <vt:lpstr>Homeroom Parent Interest: </vt:lpstr>
      <vt:lpstr>Uniform Donations and Resales:</vt:lpstr>
      <vt:lpstr>Birthday shoutout on the marquee</vt:lpstr>
      <vt:lpstr>Spirit Nights Coming! Watch for locations and dates    </vt:lpstr>
      <vt:lpstr>SCRIPS  Sign up and link your payment to a bank/ credit card to be eligible for $25 Amazon gift card raffle  </vt:lpstr>
      <vt:lpstr>PowerPoint Presentation</vt:lpstr>
      <vt:lpstr>Annual Fund at Bayshore Christian</vt:lpstr>
      <vt:lpstr>Treasurer Report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688</cp:revision>
  <dcterms:created xsi:type="dcterms:W3CDTF">2021-08-24T19:04:52Z</dcterms:created>
  <dcterms:modified xsi:type="dcterms:W3CDTF">2021-08-25T21:56:41Z</dcterms:modified>
</cp:coreProperties>
</file>